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mp4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2" r:id="rId1"/>
  </p:sldMasterIdLst>
  <p:notesMasterIdLst>
    <p:notesMasterId r:id="rId47"/>
  </p:notesMasterIdLst>
  <p:handoutMasterIdLst>
    <p:handoutMasterId r:id="rId48"/>
  </p:handoutMasterIdLst>
  <p:sldIdLst>
    <p:sldId id="256" r:id="rId2"/>
    <p:sldId id="320" r:id="rId3"/>
    <p:sldId id="396" r:id="rId4"/>
    <p:sldId id="397" r:id="rId5"/>
    <p:sldId id="407" r:id="rId6"/>
    <p:sldId id="408" r:id="rId7"/>
    <p:sldId id="409" r:id="rId8"/>
    <p:sldId id="399" r:id="rId9"/>
    <p:sldId id="400" r:id="rId10"/>
    <p:sldId id="401" r:id="rId11"/>
    <p:sldId id="402" r:id="rId12"/>
    <p:sldId id="403" r:id="rId13"/>
    <p:sldId id="438" r:id="rId14"/>
    <p:sldId id="422" r:id="rId15"/>
    <p:sldId id="423" r:id="rId16"/>
    <p:sldId id="424" r:id="rId17"/>
    <p:sldId id="425" r:id="rId18"/>
    <p:sldId id="426" r:id="rId19"/>
    <p:sldId id="427" r:id="rId20"/>
    <p:sldId id="431" r:id="rId21"/>
    <p:sldId id="428" r:id="rId22"/>
    <p:sldId id="429" r:id="rId23"/>
    <p:sldId id="430" r:id="rId24"/>
    <p:sldId id="432" r:id="rId25"/>
    <p:sldId id="410" r:id="rId26"/>
    <p:sldId id="411" r:id="rId27"/>
    <p:sldId id="412" r:id="rId28"/>
    <p:sldId id="414" r:id="rId29"/>
    <p:sldId id="413" r:id="rId30"/>
    <p:sldId id="416" r:id="rId31"/>
    <p:sldId id="417" r:id="rId32"/>
    <p:sldId id="418" r:id="rId33"/>
    <p:sldId id="419" r:id="rId34"/>
    <p:sldId id="420" r:id="rId35"/>
    <p:sldId id="433" r:id="rId36"/>
    <p:sldId id="435" r:id="rId37"/>
    <p:sldId id="436" r:id="rId38"/>
    <p:sldId id="437" r:id="rId39"/>
    <p:sldId id="321" r:id="rId40"/>
    <p:sldId id="421" r:id="rId41"/>
    <p:sldId id="398" r:id="rId42"/>
    <p:sldId id="406" r:id="rId43"/>
    <p:sldId id="434" r:id="rId44"/>
    <p:sldId id="439" r:id="rId45"/>
    <p:sldId id="440" r:id="rId4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E8E8B75-EE15-41FA-99CE-E4727FE45598}">
          <p14:sldIdLst>
            <p14:sldId id="256"/>
            <p14:sldId id="320"/>
            <p14:sldId id="396"/>
            <p14:sldId id="397"/>
            <p14:sldId id="407"/>
            <p14:sldId id="408"/>
            <p14:sldId id="409"/>
            <p14:sldId id="399"/>
            <p14:sldId id="400"/>
            <p14:sldId id="401"/>
            <p14:sldId id="402"/>
            <p14:sldId id="403"/>
            <p14:sldId id="438"/>
            <p14:sldId id="422"/>
            <p14:sldId id="423"/>
            <p14:sldId id="424"/>
            <p14:sldId id="425"/>
            <p14:sldId id="426"/>
            <p14:sldId id="427"/>
            <p14:sldId id="431"/>
            <p14:sldId id="428"/>
            <p14:sldId id="429"/>
            <p14:sldId id="430"/>
            <p14:sldId id="432"/>
            <p14:sldId id="410"/>
            <p14:sldId id="411"/>
            <p14:sldId id="412"/>
            <p14:sldId id="414"/>
            <p14:sldId id="413"/>
            <p14:sldId id="416"/>
            <p14:sldId id="417"/>
            <p14:sldId id="418"/>
            <p14:sldId id="419"/>
            <p14:sldId id="420"/>
            <p14:sldId id="433"/>
            <p14:sldId id="435"/>
            <p14:sldId id="436"/>
            <p14:sldId id="437"/>
            <p14:sldId id="321"/>
            <p14:sldId id="421"/>
            <p14:sldId id="398"/>
            <p14:sldId id="406"/>
            <p14:sldId id="434"/>
            <p14:sldId id="439"/>
            <p14:sldId id="44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userDrawn="1">
          <p15:clr>
            <a:srgbClr val="A4A3A4"/>
          </p15:clr>
        </p15:guide>
        <p15:guide id="2" pos="24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DC1EC"/>
    <a:srgbClr val="004494"/>
    <a:srgbClr val="136E9D"/>
    <a:srgbClr val="AE1C46"/>
    <a:srgbClr val="AA0535"/>
    <a:srgbClr val="A90233"/>
    <a:srgbClr val="3333CC"/>
    <a:srgbClr val="58595B"/>
    <a:srgbClr val="00AFAA"/>
    <a:srgbClr val="009E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86027" autoAdjust="0"/>
  </p:normalViewPr>
  <p:slideViewPr>
    <p:cSldViewPr>
      <p:cViewPr varScale="1">
        <p:scale>
          <a:sx n="77" d="100"/>
          <a:sy n="77" d="100"/>
        </p:scale>
        <p:origin x="1368" y="90"/>
      </p:cViewPr>
      <p:guideLst>
        <p:guide orient="horz"/>
        <p:guide pos="24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>
      <p:cViewPr varScale="1">
        <p:scale>
          <a:sx n="84" d="100"/>
          <a:sy n="84" d="100"/>
        </p:scale>
        <p:origin x="3828" y="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7468DD1-79CB-4E59-966F-E27256E18564}" type="doc">
      <dgm:prSet loTypeId="urn:microsoft.com/office/officeart/2005/8/layout/bProcess2" loCatId="process" qsTypeId="urn:microsoft.com/office/officeart/2005/8/quickstyle/3d3" qsCatId="3D" csTypeId="urn:microsoft.com/office/officeart/2005/8/colors/accent0_3" csCatId="mainScheme" phldr="1"/>
      <dgm:spPr/>
      <dgm:t>
        <a:bodyPr/>
        <a:lstStyle/>
        <a:p>
          <a:endParaRPr lang="hu-HU"/>
        </a:p>
      </dgm:t>
    </dgm:pt>
    <dgm:pt modelId="{8683A3F8-F714-4F40-A6A9-FA5C3B4ABFB8}">
      <dgm:prSet custT="1"/>
      <dgm:spPr/>
      <dgm:t>
        <a:bodyPr/>
        <a:lstStyle/>
        <a:p>
          <a:pPr rtl="0"/>
          <a:r>
            <a:rPr lang="hu-HU" sz="3600" b="0" cap="none" spc="0" dirty="0" err="1" smtClean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rPr>
            <a:t>Thank</a:t>
          </a:r>
          <a:r>
            <a:rPr lang="hu-HU" sz="3600" b="0" cap="none" spc="0" dirty="0" smtClean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rPr>
            <a:t> </a:t>
          </a:r>
          <a:r>
            <a:rPr lang="hu-HU" sz="3600" b="0" cap="none" spc="0" dirty="0" err="1" smtClean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rPr>
            <a:t>you</a:t>
          </a:r>
          <a:endParaRPr lang="hu-HU" sz="3600" b="0" cap="none" spc="0" dirty="0">
            <a:ln w="0"/>
            <a:gradFill>
              <a:gsLst>
                <a:gs pos="0">
                  <a:schemeClr val="accent5">
                    <a:lumMod val="50000"/>
                  </a:schemeClr>
                </a:gs>
                <a:gs pos="50000">
                  <a:schemeClr val="accent5"/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5400000"/>
            </a:gradFill>
            <a:effectLst>
              <a:reflection blurRad="6350" stA="53000" endA="300" endPos="35500" dir="5400000" sy="-90000" algn="bl" rotWithShape="0"/>
            </a:effectLst>
          </a:endParaRPr>
        </a:p>
      </dgm:t>
    </dgm:pt>
    <dgm:pt modelId="{77C5F0ED-4248-4FD1-958F-6CEBBD9751C3}" type="parTrans" cxnId="{ED7F3096-BE29-4CFB-89D1-821E2EA45BBB}">
      <dgm:prSet/>
      <dgm:spPr/>
      <dgm:t>
        <a:bodyPr/>
        <a:lstStyle/>
        <a:p>
          <a:endParaRPr lang="hu-HU" sz="1400" b="0" cap="none" spc="0">
            <a:ln w="0"/>
            <a:gradFill>
              <a:gsLst>
                <a:gs pos="0">
                  <a:schemeClr val="accent5">
                    <a:lumMod val="50000"/>
                  </a:schemeClr>
                </a:gs>
                <a:gs pos="50000">
                  <a:schemeClr val="accent5"/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5400000"/>
            </a:gradFill>
            <a:effectLst>
              <a:reflection blurRad="6350" stA="53000" endA="300" endPos="35500" dir="5400000" sy="-90000" algn="bl" rotWithShape="0"/>
            </a:effectLst>
          </a:endParaRPr>
        </a:p>
      </dgm:t>
    </dgm:pt>
    <dgm:pt modelId="{73BC7DD0-204C-4281-B5E0-98A63565DBDA}" type="sibTrans" cxnId="{ED7F3096-BE29-4CFB-89D1-821E2EA45BBB}">
      <dgm:prSet/>
      <dgm:spPr/>
      <dgm:t>
        <a:bodyPr/>
        <a:lstStyle/>
        <a:p>
          <a:endParaRPr lang="hu-HU" sz="1400" b="0" cap="none" spc="0">
            <a:ln w="0"/>
            <a:gradFill>
              <a:gsLst>
                <a:gs pos="0">
                  <a:schemeClr val="accent5">
                    <a:lumMod val="50000"/>
                  </a:schemeClr>
                </a:gs>
                <a:gs pos="50000">
                  <a:schemeClr val="accent5"/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5400000"/>
            </a:gradFill>
            <a:effectLst>
              <a:reflection blurRad="6350" stA="53000" endA="300" endPos="35500" dir="5400000" sy="-90000" algn="bl" rotWithShape="0"/>
            </a:effectLst>
          </a:endParaRPr>
        </a:p>
      </dgm:t>
    </dgm:pt>
    <dgm:pt modelId="{2A552D2D-6429-49D7-980B-4476DFE21AF6}">
      <dgm:prSet custT="1"/>
      <dgm:spPr/>
      <dgm:t>
        <a:bodyPr/>
        <a:lstStyle/>
        <a:p>
          <a:pPr rtl="0"/>
          <a:r>
            <a:rPr lang="hu-HU" sz="2400" b="0" cap="none" spc="0" dirty="0" err="1" smtClean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rPr>
            <a:t>for</a:t>
          </a:r>
          <a:r>
            <a:rPr lang="hu-HU" sz="2400" b="0" cap="none" spc="0" dirty="0" smtClean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rPr>
            <a:t> </a:t>
          </a:r>
          <a:r>
            <a:rPr lang="hu-HU" sz="2400" b="0" cap="none" spc="0" dirty="0" err="1" smtClean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rPr>
            <a:t>your</a:t>
          </a:r>
          <a:endParaRPr lang="hu-HU" sz="2400" b="0" cap="none" spc="0" dirty="0">
            <a:ln w="0"/>
            <a:gradFill>
              <a:gsLst>
                <a:gs pos="0">
                  <a:schemeClr val="accent5">
                    <a:lumMod val="50000"/>
                  </a:schemeClr>
                </a:gs>
                <a:gs pos="50000">
                  <a:schemeClr val="accent5"/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5400000"/>
            </a:gradFill>
            <a:effectLst>
              <a:reflection blurRad="6350" stA="53000" endA="300" endPos="35500" dir="5400000" sy="-90000" algn="bl" rotWithShape="0"/>
            </a:effectLst>
          </a:endParaRPr>
        </a:p>
      </dgm:t>
    </dgm:pt>
    <dgm:pt modelId="{13EDF78F-E1FF-43C4-8004-66F24CE9A402}" type="parTrans" cxnId="{C4BD99E6-F400-4626-95AC-0EB7ECF5CE73}">
      <dgm:prSet/>
      <dgm:spPr/>
      <dgm:t>
        <a:bodyPr/>
        <a:lstStyle/>
        <a:p>
          <a:endParaRPr lang="hu-HU" sz="1400" b="0" cap="none" spc="0">
            <a:ln w="0"/>
            <a:gradFill>
              <a:gsLst>
                <a:gs pos="0">
                  <a:schemeClr val="accent5">
                    <a:lumMod val="50000"/>
                  </a:schemeClr>
                </a:gs>
                <a:gs pos="50000">
                  <a:schemeClr val="accent5"/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5400000"/>
            </a:gradFill>
            <a:effectLst>
              <a:reflection blurRad="6350" stA="53000" endA="300" endPos="35500" dir="5400000" sy="-90000" algn="bl" rotWithShape="0"/>
            </a:effectLst>
          </a:endParaRPr>
        </a:p>
      </dgm:t>
    </dgm:pt>
    <dgm:pt modelId="{C7F300BE-5897-458A-AD86-6A69E34D510D}" type="sibTrans" cxnId="{C4BD99E6-F400-4626-95AC-0EB7ECF5CE73}">
      <dgm:prSet/>
      <dgm:spPr/>
      <dgm:t>
        <a:bodyPr/>
        <a:lstStyle/>
        <a:p>
          <a:endParaRPr lang="hu-HU" sz="1400" b="0" cap="none" spc="0">
            <a:ln w="0"/>
            <a:gradFill>
              <a:gsLst>
                <a:gs pos="0">
                  <a:schemeClr val="accent5">
                    <a:lumMod val="50000"/>
                  </a:schemeClr>
                </a:gs>
                <a:gs pos="50000">
                  <a:schemeClr val="accent5"/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5400000"/>
            </a:gradFill>
            <a:effectLst>
              <a:reflection blurRad="6350" stA="53000" endA="300" endPos="35500" dir="5400000" sy="-90000" algn="bl" rotWithShape="0"/>
            </a:effectLst>
          </a:endParaRPr>
        </a:p>
      </dgm:t>
    </dgm:pt>
    <dgm:pt modelId="{B487D763-1201-476B-BFFE-F23CE8576865}">
      <dgm:prSet custT="1"/>
      <dgm:spPr/>
      <dgm:t>
        <a:bodyPr/>
        <a:lstStyle/>
        <a:p>
          <a:pPr rtl="0"/>
          <a:r>
            <a:rPr lang="hu-HU" sz="3200" b="0" cap="none" spc="0" baseline="0" dirty="0" err="1" smtClean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rPr>
            <a:t>attention</a:t>
          </a:r>
          <a:r>
            <a:rPr lang="hu-HU" sz="3200" b="0" cap="none" spc="0" baseline="0" dirty="0" smtClean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rPr>
            <a:t>!</a:t>
          </a:r>
          <a:endParaRPr lang="hu-HU" sz="3200" b="0" cap="none" spc="0" baseline="0" dirty="0">
            <a:ln w="0"/>
            <a:gradFill>
              <a:gsLst>
                <a:gs pos="0">
                  <a:schemeClr val="accent5">
                    <a:lumMod val="50000"/>
                  </a:schemeClr>
                </a:gs>
                <a:gs pos="50000">
                  <a:schemeClr val="accent5"/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5400000"/>
            </a:gradFill>
            <a:effectLst>
              <a:reflection blurRad="6350" stA="53000" endA="300" endPos="35500" dir="5400000" sy="-90000" algn="bl" rotWithShape="0"/>
            </a:effectLst>
          </a:endParaRPr>
        </a:p>
      </dgm:t>
    </dgm:pt>
    <dgm:pt modelId="{51153719-BBC6-43CD-90F9-0BE233996068}" type="parTrans" cxnId="{170B9CE4-AA27-491D-91EE-84A909B02299}">
      <dgm:prSet/>
      <dgm:spPr/>
      <dgm:t>
        <a:bodyPr/>
        <a:lstStyle/>
        <a:p>
          <a:endParaRPr lang="hu-HU" sz="1400" b="0" cap="none" spc="0">
            <a:ln w="0"/>
            <a:gradFill>
              <a:gsLst>
                <a:gs pos="0">
                  <a:schemeClr val="accent5">
                    <a:lumMod val="50000"/>
                  </a:schemeClr>
                </a:gs>
                <a:gs pos="50000">
                  <a:schemeClr val="accent5"/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5400000"/>
            </a:gradFill>
            <a:effectLst>
              <a:reflection blurRad="6350" stA="53000" endA="300" endPos="35500" dir="5400000" sy="-90000" algn="bl" rotWithShape="0"/>
            </a:effectLst>
          </a:endParaRPr>
        </a:p>
      </dgm:t>
    </dgm:pt>
    <dgm:pt modelId="{F3C8C1FB-679D-4BE5-A602-353997E8FD3E}" type="sibTrans" cxnId="{170B9CE4-AA27-491D-91EE-84A909B02299}">
      <dgm:prSet/>
      <dgm:spPr/>
      <dgm:t>
        <a:bodyPr/>
        <a:lstStyle/>
        <a:p>
          <a:endParaRPr lang="hu-HU" sz="1400" b="0" cap="none" spc="0">
            <a:ln w="0"/>
            <a:gradFill>
              <a:gsLst>
                <a:gs pos="0">
                  <a:schemeClr val="accent5">
                    <a:lumMod val="50000"/>
                  </a:schemeClr>
                </a:gs>
                <a:gs pos="50000">
                  <a:schemeClr val="accent5"/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5400000"/>
            </a:gradFill>
            <a:effectLst>
              <a:reflection blurRad="6350" stA="53000" endA="300" endPos="35500" dir="5400000" sy="-90000" algn="bl" rotWithShape="0"/>
            </a:effectLst>
          </a:endParaRPr>
        </a:p>
      </dgm:t>
    </dgm:pt>
    <dgm:pt modelId="{BF7B0A03-5B17-418A-83CE-BE7D4A38A042}" type="pres">
      <dgm:prSet presAssocID="{B7468DD1-79CB-4E59-966F-E27256E18564}" presName="diagram" presStyleCnt="0">
        <dgm:presLayoutVars>
          <dgm:dir/>
          <dgm:resizeHandles/>
        </dgm:presLayoutVars>
      </dgm:prSet>
      <dgm:spPr/>
      <dgm:t>
        <a:bodyPr/>
        <a:lstStyle/>
        <a:p>
          <a:endParaRPr lang="hu-HU"/>
        </a:p>
      </dgm:t>
    </dgm:pt>
    <dgm:pt modelId="{992E5BB9-EE20-4DF8-B00A-C1C583A68293}" type="pres">
      <dgm:prSet presAssocID="{8683A3F8-F714-4F40-A6A9-FA5C3B4ABFB8}" presName="firstNode" presStyleLbl="node1" presStyleIdx="0" presStyleCnt="3" custLinFactNeighborX="-38683" custLinFactNeighborY="32550">
        <dgm:presLayoutVars>
          <dgm:bulletEnabled val="1"/>
        </dgm:presLayoutVars>
      </dgm:prSet>
      <dgm:spPr/>
      <dgm:t>
        <a:bodyPr/>
        <a:lstStyle/>
        <a:p>
          <a:endParaRPr lang="hu-HU"/>
        </a:p>
      </dgm:t>
    </dgm:pt>
    <dgm:pt modelId="{7320B337-B813-449D-BE5E-A89107F3F745}" type="pres">
      <dgm:prSet presAssocID="{73BC7DD0-204C-4281-B5E0-98A63565DBDA}" presName="sibTrans" presStyleLbl="sibTrans2D1" presStyleIdx="0" presStyleCnt="2"/>
      <dgm:spPr/>
      <dgm:t>
        <a:bodyPr/>
        <a:lstStyle/>
        <a:p>
          <a:endParaRPr lang="hu-HU"/>
        </a:p>
      </dgm:t>
    </dgm:pt>
    <dgm:pt modelId="{70C31B3A-494E-468F-8CA7-0AE7F6D43AC2}" type="pres">
      <dgm:prSet presAssocID="{2A552D2D-6429-49D7-980B-4476DFE21AF6}" presName="middleNode" presStyleCnt="0"/>
      <dgm:spPr/>
    </dgm:pt>
    <dgm:pt modelId="{BA74E3B2-E729-4C1C-8536-729B4E84F1C2}" type="pres">
      <dgm:prSet presAssocID="{2A552D2D-6429-49D7-980B-4476DFE21AF6}" presName="padding" presStyleLbl="node1" presStyleIdx="0" presStyleCnt="3"/>
      <dgm:spPr/>
    </dgm:pt>
    <dgm:pt modelId="{91EA8168-2735-402A-8A1F-3F42B7BCE8BE}" type="pres">
      <dgm:prSet presAssocID="{2A552D2D-6429-49D7-980B-4476DFE21AF6}" presName="shape" presStyleLbl="node1" presStyleIdx="1" presStyleCnt="3" custLinFactX="29893" custLinFactNeighborX="100000" custLinFactNeighborY="-91327">
        <dgm:presLayoutVars>
          <dgm:bulletEnabled val="1"/>
        </dgm:presLayoutVars>
      </dgm:prSet>
      <dgm:spPr/>
      <dgm:t>
        <a:bodyPr/>
        <a:lstStyle/>
        <a:p>
          <a:endParaRPr lang="hu-HU"/>
        </a:p>
      </dgm:t>
    </dgm:pt>
    <dgm:pt modelId="{914AAAF2-6BFA-4BFE-AFB3-FD17A3DE15FE}" type="pres">
      <dgm:prSet presAssocID="{C7F300BE-5897-458A-AD86-6A69E34D510D}" presName="sibTrans" presStyleLbl="sibTrans2D1" presStyleIdx="1" presStyleCnt="2"/>
      <dgm:spPr/>
      <dgm:t>
        <a:bodyPr/>
        <a:lstStyle/>
        <a:p>
          <a:endParaRPr lang="hu-HU"/>
        </a:p>
      </dgm:t>
    </dgm:pt>
    <dgm:pt modelId="{23FE1B70-F8D3-4044-8672-82CC78D65261}" type="pres">
      <dgm:prSet presAssocID="{B487D763-1201-476B-BFFE-F23CE8576865}" presName="lastNode" presStyleLbl="node1" presStyleIdx="2" presStyleCnt="3" custLinFactNeighborX="58022" custLinFactNeighborY="-16336">
        <dgm:presLayoutVars>
          <dgm:bulletEnabled val="1"/>
        </dgm:presLayoutVars>
      </dgm:prSet>
      <dgm:spPr/>
      <dgm:t>
        <a:bodyPr/>
        <a:lstStyle/>
        <a:p>
          <a:endParaRPr lang="hu-HU"/>
        </a:p>
      </dgm:t>
    </dgm:pt>
  </dgm:ptLst>
  <dgm:cxnLst>
    <dgm:cxn modelId="{CA7259AA-1A8A-4E81-ACC2-F46D4340D80C}" type="presOf" srcId="{C7F300BE-5897-458A-AD86-6A69E34D510D}" destId="{914AAAF2-6BFA-4BFE-AFB3-FD17A3DE15FE}" srcOrd="0" destOrd="0" presId="urn:microsoft.com/office/officeart/2005/8/layout/bProcess2"/>
    <dgm:cxn modelId="{AB37D3B8-8BDD-45B5-94BD-3A0B4531D3E3}" type="presOf" srcId="{B7468DD1-79CB-4E59-966F-E27256E18564}" destId="{BF7B0A03-5B17-418A-83CE-BE7D4A38A042}" srcOrd="0" destOrd="0" presId="urn:microsoft.com/office/officeart/2005/8/layout/bProcess2"/>
    <dgm:cxn modelId="{170B9CE4-AA27-491D-91EE-84A909B02299}" srcId="{B7468DD1-79CB-4E59-966F-E27256E18564}" destId="{B487D763-1201-476B-BFFE-F23CE8576865}" srcOrd="2" destOrd="0" parTransId="{51153719-BBC6-43CD-90F9-0BE233996068}" sibTransId="{F3C8C1FB-679D-4BE5-A602-353997E8FD3E}"/>
    <dgm:cxn modelId="{B81D8C33-8890-4596-BE09-BDF03B0BBB7F}" type="presOf" srcId="{B487D763-1201-476B-BFFE-F23CE8576865}" destId="{23FE1B70-F8D3-4044-8672-82CC78D65261}" srcOrd="0" destOrd="0" presId="urn:microsoft.com/office/officeart/2005/8/layout/bProcess2"/>
    <dgm:cxn modelId="{C4BD99E6-F400-4626-95AC-0EB7ECF5CE73}" srcId="{B7468DD1-79CB-4E59-966F-E27256E18564}" destId="{2A552D2D-6429-49D7-980B-4476DFE21AF6}" srcOrd="1" destOrd="0" parTransId="{13EDF78F-E1FF-43C4-8004-66F24CE9A402}" sibTransId="{C7F300BE-5897-458A-AD86-6A69E34D510D}"/>
    <dgm:cxn modelId="{562AC6BA-F5EC-47E0-BE9D-D122C481DF3E}" type="presOf" srcId="{2A552D2D-6429-49D7-980B-4476DFE21AF6}" destId="{91EA8168-2735-402A-8A1F-3F42B7BCE8BE}" srcOrd="0" destOrd="0" presId="urn:microsoft.com/office/officeart/2005/8/layout/bProcess2"/>
    <dgm:cxn modelId="{2F724435-8FE5-4DFA-8BE8-A292238FA161}" type="presOf" srcId="{8683A3F8-F714-4F40-A6A9-FA5C3B4ABFB8}" destId="{992E5BB9-EE20-4DF8-B00A-C1C583A68293}" srcOrd="0" destOrd="0" presId="urn:microsoft.com/office/officeart/2005/8/layout/bProcess2"/>
    <dgm:cxn modelId="{4ABD918C-484B-4B2F-8FD0-85301125E0C9}" type="presOf" srcId="{73BC7DD0-204C-4281-B5E0-98A63565DBDA}" destId="{7320B337-B813-449D-BE5E-A89107F3F745}" srcOrd="0" destOrd="0" presId="urn:microsoft.com/office/officeart/2005/8/layout/bProcess2"/>
    <dgm:cxn modelId="{ED7F3096-BE29-4CFB-89D1-821E2EA45BBB}" srcId="{B7468DD1-79CB-4E59-966F-E27256E18564}" destId="{8683A3F8-F714-4F40-A6A9-FA5C3B4ABFB8}" srcOrd="0" destOrd="0" parTransId="{77C5F0ED-4248-4FD1-958F-6CEBBD9751C3}" sibTransId="{73BC7DD0-204C-4281-B5E0-98A63565DBDA}"/>
    <dgm:cxn modelId="{DD6A9B4C-C839-4553-BED0-2E232F6324F3}" type="presParOf" srcId="{BF7B0A03-5B17-418A-83CE-BE7D4A38A042}" destId="{992E5BB9-EE20-4DF8-B00A-C1C583A68293}" srcOrd="0" destOrd="0" presId="urn:microsoft.com/office/officeart/2005/8/layout/bProcess2"/>
    <dgm:cxn modelId="{C85C1689-DA30-408F-8976-9CFFFE634AD6}" type="presParOf" srcId="{BF7B0A03-5B17-418A-83CE-BE7D4A38A042}" destId="{7320B337-B813-449D-BE5E-A89107F3F745}" srcOrd="1" destOrd="0" presId="urn:microsoft.com/office/officeart/2005/8/layout/bProcess2"/>
    <dgm:cxn modelId="{5F9A0CF4-BA00-450A-9A17-01EA781C8214}" type="presParOf" srcId="{BF7B0A03-5B17-418A-83CE-BE7D4A38A042}" destId="{70C31B3A-494E-468F-8CA7-0AE7F6D43AC2}" srcOrd="2" destOrd="0" presId="urn:microsoft.com/office/officeart/2005/8/layout/bProcess2"/>
    <dgm:cxn modelId="{0C36F82B-7F97-4163-B2B7-486138148CA5}" type="presParOf" srcId="{70C31B3A-494E-468F-8CA7-0AE7F6D43AC2}" destId="{BA74E3B2-E729-4C1C-8536-729B4E84F1C2}" srcOrd="0" destOrd="0" presId="urn:microsoft.com/office/officeart/2005/8/layout/bProcess2"/>
    <dgm:cxn modelId="{706CDA23-3EDF-4FA0-B923-012A1C265CB8}" type="presParOf" srcId="{70C31B3A-494E-468F-8CA7-0AE7F6D43AC2}" destId="{91EA8168-2735-402A-8A1F-3F42B7BCE8BE}" srcOrd="1" destOrd="0" presId="urn:microsoft.com/office/officeart/2005/8/layout/bProcess2"/>
    <dgm:cxn modelId="{6AAAB473-2E01-4E24-BB52-90D1AC0DDFAE}" type="presParOf" srcId="{BF7B0A03-5B17-418A-83CE-BE7D4A38A042}" destId="{914AAAF2-6BFA-4BFE-AFB3-FD17A3DE15FE}" srcOrd="3" destOrd="0" presId="urn:microsoft.com/office/officeart/2005/8/layout/bProcess2"/>
    <dgm:cxn modelId="{407F46AC-05ED-4BFD-9A2B-AA181FCE192F}" type="presParOf" srcId="{BF7B0A03-5B17-418A-83CE-BE7D4A38A042}" destId="{23FE1B70-F8D3-4044-8672-82CC78D65261}" srcOrd="4" destOrd="0" presId="urn:microsoft.com/office/officeart/2005/8/layout/b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2E5BB9-EE20-4DF8-B00A-C1C583A68293}">
      <dsp:nvSpPr>
        <dsp:cNvPr id="0" name=""/>
        <dsp:cNvSpPr/>
      </dsp:nvSpPr>
      <dsp:spPr>
        <a:xfrm>
          <a:off x="702081" y="756089"/>
          <a:ext cx="2320439" cy="2320439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1600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u-HU" sz="3600" b="0" kern="1200" cap="none" spc="0" dirty="0" err="1" smtClean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rPr>
            <a:t>Thank</a:t>
          </a:r>
          <a:r>
            <a:rPr lang="hu-HU" sz="3600" b="0" kern="1200" cap="none" spc="0" dirty="0" smtClean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rPr>
            <a:t> </a:t>
          </a:r>
          <a:r>
            <a:rPr lang="hu-HU" sz="3600" b="0" kern="1200" cap="none" spc="0" dirty="0" err="1" smtClean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rPr>
            <a:t>you</a:t>
          </a:r>
          <a:endParaRPr lang="hu-HU" sz="3600" b="0" kern="1200" cap="none" spc="0" dirty="0">
            <a:ln w="0"/>
            <a:gradFill>
              <a:gsLst>
                <a:gs pos="0">
                  <a:schemeClr val="accent5">
                    <a:lumMod val="50000"/>
                  </a:schemeClr>
                </a:gs>
                <a:gs pos="50000">
                  <a:schemeClr val="accent5"/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5400000"/>
            </a:gradFill>
            <a:effectLst>
              <a:reflection blurRad="6350" stA="53000" endA="300" endPos="35500" dir="5400000" sy="-90000" algn="bl" rotWithShape="0"/>
            </a:effectLst>
          </a:endParaRPr>
        </a:p>
      </dsp:txBody>
      <dsp:txXfrm>
        <a:off x="1041901" y="1095909"/>
        <a:ext cx="1640799" cy="1640799"/>
      </dsp:txXfrm>
    </dsp:sp>
    <dsp:sp modelId="{7320B337-B813-449D-BE5E-A89107F3F745}">
      <dsp:nvSpPr>
        <dsp:cNvPr id="0" name=""/>
        <dsp:cNvSpPr/>
      </dsp:nvSpPr>
      <dsp:spPr>
        <a:xfrm rot="6500193">
          <a:off x="3108783" y="2181392"/>
          <a:ext cx="812153" cy="565237"/>
        </a:xfrm>
        <a:prstGeom prst="triangle">
          <a:avLst/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EA8168-2735-402A-8A1F-3F42B7BCE8BE}">
      <dsp:nvSpPr>
        <dsp:cNvPr id="0" name=""/>
        <dsp:cNvSpPr/>
      </dsp:nvSpPr>
      <dsp:spPr>
        <a:xfrm>
          <a:off x="3996446" y="2106234"/>
          <a:ext cx="1547733" cy="1547733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u-HU" sz="2400" b="0" kern="1200" cap="none" spc="0" dirty="0" err="1" smtClean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rPr>
            <a:t>for</a:t>
          </a:r>
          <a:r>
            <a:rPr lang="hu-HU" sz="2400" b="0" kern="1200" cap="none" spc="0" dirty="0" smtClean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rPr>
            <a:t> </a:t>
          </a:r>
          <a:r>
            <a:rPr lang="hu-HU" sz="2400" b="0" kern="1200" cap="none" spc="0" dirty="0" err="1" smtClean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rPr>
            <a:t>your</a:t>
          </a:r>
          <a:endParaRPr lang="hu-HU" sz="2400" b="0" kern="1200" cap="none" spc="0" dirty="0">
            <a:ln w="0"/>
            <a:gradFill>
              <a:gsLst>
                <a:gs pos="0">
                  <a:schemeClr val="accent5">
                    <a:lumMod val="50000"/>
                  </a:schemeClr>
                </a:gs>
                <a:gs pos="50000">
                  <a:schemeClr val="accent5"/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5400000"/>
            </a:gradFill>
            <a:effectLst>
              <a:reflection blurRad="6350" stA="53000" endA="300" endPos="35500" dir="5400000" sy="-90000" algn="bl" rotWithShape="0"/>
            </a:effectLst>
          </a:endParaRPr>
        </a:p>
      </dsp:txBody>
      <dsp:txXfrm>
        <a:off x="4223106" y="2332894"/>
        <a:ext cx="1094413" cy="1094413"/>
      </dsp:txXfrm>
    </dsp:sp>
    <dsp:sp modelId="{914AAAF2-6BFA-4BFE-AFB3-FD17A3DE15FE}">
      <dsp:nvSpPr>
        <dsp:cNvPr id="0" name=""/>
        <dsp:cNvSpPr/>
      </dsp:nvSpPr>
      <dsp:spPr>
        <a:xfrm rot="6609972">
          <a:off x="5606232" y="3053616"/>
          <a:ext cx="812153" cy="565237"/>
        </a:xfrm>
        <a:prstGeom prst="triangle">
          <a:avLst/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FE1B70-F8D3-4044-8672-82CC78D65261}">
      <dsp:nvSpPr>
        <dsp:cNvPr id="0" name=""/>
        <dsp:cNvSpPr/>
      </dsp:nvSpPr>
      <dsp:spPr>
        <a:xfrm>
          <a:off x="6426721" y="2754312"/>
          <a:ext cx="2320439" cy="2320439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lvl="0" algn="ctr" defTabSz="1422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u-HU" sz="3200" b="0" kern="1200" cap="none" spc="0" baseline="0" dirty="0" err="1" smtClean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rPr>
            <a:t>attention</a:t>
          </a:r>
          <a:r>
            <a:rPr lang="hu-HU" sz="3200" b="0" kern="1200" cap="none" spc="0" baseline="0" dirty="0" smtClean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rPr>
            <a:t>!</a:t>
          </a:r>
          <a:endParaRPr lang="hu-HU" sz="3200" b="0" kern="1200" cap="none" spc="0" baseline="0" dirty="0">
            <a:ln w="0"/>
            <a:gradFill>
              <a:gsLst>
                <a:gs pos="0">
                  <a:schemeClr val="accent5">
                    <a:lumMod val="50000"/>
                  </a:schemeClr>
                </a:gs>
                <a:gs pos="50000">
                  <a:schemeClr val="accent5"/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5400000"/>
            </a:gradFill>
            <a:effectLst>
              <a:reflection blurRad="6350" stA="53000" endA="300" endPos="35500" dir="5400000" sy="-90000" algn="bl" rotWithShape="0"/>
            </a:effectLst>
          </a:endParaRPr>
        </a:p>
      </dsp:txBody>
      <dsp:txXfrm>
        <a:off x="6766541" y="3094132"/>
        <a:ext cx="1640799" cy="164079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bProcess2">
  <dgm:title val=""/>
  <dgm:desc val=""/>
  <dgm:catLst>
    <dgm:cat type="process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/>
    </dgm:varLst>
    <dgm:choose name="Name0">
      <dgm:if name="Name1" func="var" arg="dir" op="equ" val="norm">
        <dgm:alg type="snake">
          <dgm:param type="grDir" val="tL"/>
          <dgm:param type="flowDir" val="col"/>
          <dgm:param type="contDir" val="revDir"/>
        </dgm:alg>
      </dgm:if>
      <dgm:else name="Name2">
        <dgm:alg type="snake">
          <dgm:param type="grDir" val="tR"/>
          <dgm:param type="flowDir" val="col"/>
          <dgm:param type="contDir" val="revDi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firstNode" refType="w"/>
      <dgm:constr type="w" for="ch" forName="lastNode" refType="w" refFor="ch" refForName="firstNode" op="equ"/>
      <dgm:constr type="w" for="ch" forName="middleNode" refType="w" refFor="ch" refForName="firstNode" op="equ"/>
      <dgm:constr type="h" for="ch" ptType="sibTrans" refType="w" refFor="ch" refForName="middleNode" op="equ" fact="0.35"/>
      <dgm:constr type="sp" refType="w" refFor="ch" refForName="middleNode" fact="0.5"/>
      <dgm:constr type="connDist" for="des" ptType="sibTrans" op="equ"/>
      <dgm:constr type="primFontSz" for="ch" forName="firstNode" val="65"/>
      <dgm:constr type="primFontSz" for="ch" forName="lastNode" refType="primFontSz" refFor="ch" refForName="firstNode" op="equ"/>
      <dgm:constr type="primFontSz" for="des" forName="shape" val="65"/>
      <dgm:constr type="primFontSz" for="des" forName="shape" refType="primFontSz" refFor="ch" refForName="firstNode" op="lte"/>
      <dgm:constr type="primFontSz" for="des" forName="shape" refType="primFontSz" refFor="ch" refForName="lastNode" op="lte"/>
    </dgm:constrLst>
    <dgm:ruleLst/>
    <dgm:forEach name="Name3" axis="ch" ptType="node">
      <dgm:choose name="Name4">
        <dgm:if name="Name5" axis="self" ptType="node" func="pos" op="equ" val="1">
          <dgm:layoutNode name="firstNode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if>
        <dgm:if name="Name6" axis="self" ptType="node" func="revPos" op="equ" val="1">
          <dgm:layoutNode name="lastNode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if>
        <dgm:else name="Name7">
          <dgm:layoutNode name="middleNod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  <dgm:constr type="w" for="ch" forName="padding" refType="w"/>
              <dgm:constr type="h" for="ch" forName="padding" refType="h"/>
              <dgm:constr type="w" for="ch" forName="shape" refType="w" fact="0.667"/>
              <dgm:constr type="h" for="ch" forName="shape" refType="h" fact="0.667"/>
              <dgm:constr type="ctrX" for="ch" forName="shape" refType="w" fact="0.5"/>
              <dgm:constr type="ctrY" for="ch" forName="shape" refType="h" fact="0.5"/>
            </dgm:constrLst>
            <dgm:ruleLst/>
            <dgm:layoutNode name="padding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shape">
              <dgm:varLst>
                <dgm:bulletEnabled val="1"/>
              </dgm:varLst>
              <dgm:alg type="tx">
                <dgm:param type="txAnchorVertCh" val="mid"/>
              </dgm:alg>
              <dgm:shape xmlns:r="http://schemas.openxmlformats.org/officeDocument/2006/relationships" type="ellipse" r:blip="">
                <dgm:adjLst/>
              </dgm:shape>
              <dgm:presOf axis="desOrSelf" ptType="node"/>
              <dgm:constrLst>
                <dgm:constr type="h" refType="w"/>
                <dgm:constr type="tMarg" refType="primFontSz" fact="0.1"/>
                <dgm:constr type="bMarg" refType="primFontSz" fact="0.1"/>
                <dgm:constr type="lMarg" refType="primFontSz" fact="0.1"/>
                <dgm:constr type="rMarg" refType="primFontSz" fact="0.1"/>
              </dgm:constrLst>
              <dgm:ruleLst>
                <dgm:rule type="primFontSz" val="5" fact="NaN" max="NaN"/>
              </dgm:ruleLst>
            </dgm:layoutNode>
          </dgm:layoutNode>
        </dgm:else>
      </dgm:choose>
      <dgm:forEach name="Name8" axis="followSib" ptType="sibTrans" cnt="1">
        <dgm:layoutNode name="sibTrans">
          <dgm:choose name="Name9">
            <dgm:if name="Name10" func="var" arg="dir" op="equ" val="norm">
              <dgm:choose name="Name11">
                <dgm:if name="Name12" axis="self" ptType="sibTrans" func="pos" op="equ" val="1">
                  <dgm:alg type="conn">
                    <dgm:param type="begPts" val="auto"/>
                    <dgm:param type="endPts" val="auto"/>
                    <dgm:param type="srcNode" val="firstNode"/>
                    <dgm:param type="dstNode" val="shape"/>
                  </dgm:alg>
                </dgm:if>
                <dgm:if name="Name13" axis="self" ptType="sibTrans" func="revPos" op="equ" val="1">
                  <dgm:alg type="conn">
                    <dgm:param type="begPts" val="auto"/>
                    <dgm:param type="endPts" val="auto"/>
                    <dgm:param type="srcNode" val="shape"/>
                    <dgm:param type="dstNode" val="lastNode"/>
                  </dgm:alg>
                </dgm:if>
                <dgm:else name="Name14">
                  <dgm:alg type="conn">
                    <dgm:param type="begPts" val="auto"/>
                    <dgm:param type="endPts" val="auto"/>
                    <dgm:param type="srcNode" val="shape"/>
                    <dgm:param type="dstNode" val="shape"/>
                  </dgm:alg>
                </dgm:else>
              </dgm:choose>
            </dgm:if>
            <dgm:else name="Name15">
              <dgm:choose name="Name16">
                <dgm:if name="Name17" axis="self" ptType="sibTrans" func="pos" op="equ" val="1">
                  <dgm:alg type="conn">
                    <dgm:param type="begPts" val="auto"/>
                    <dgm:param type="endPts" val="auto"/>
                    <dgm:param type="srcNode" val="firstNode"/>
                    <dgm:param type="dstNode" val="shape"/>
                  </dgm:alg>
                </dgm:if>
                <dgm:if name="Name18" axis="self" ptType="sibTrans" func="revPos" op="equ" val="1">
                  <dgm:alg type="conn">
                    <dgm:param type="begPts" val="auto"/>
                    <dgm:param type="endPts" val="auto"/>
                    <dgm:param type="srcNode" val="shape"/>
                    <dgm:param type="dstNode" val="lastNode"/>
                  </dgm:alg>
                </dgm:if>
                <dgm:else name="Name19">
                  <dgm:alg type="conn">
                    <dgm:param type="begPts" val="auto"/>
                    <dgm:param type="endPts" val="auto"/>
                    <dgm:param type="srcNode" val="shape"/>
                    <dgm:param type="dstNode" val="shape"/>
                  </dgm:alg>
                </dgm:else>
              </dgm:choose>
            </dgm:else>
          </dgm:choose>
          <dgm:shape xmlns:r="http://schemas.openxmlformats.org/officeDocument/2006/relationships" rot="90" type="triangle" r:blip="">
            <dgm:adjLst/>
          </dgm:shape>
          <dgm:presOf axis="self"/>
          <dgm:constrLst>
            <dgm:constr type="w" refType="h"/>
            <dgm:constr type="connDist"/>
            <dgm:constr type="begPad" refType="connDist" fact="0.25"/>
            <dgm:constr type="endPad" refType="connDist" fact="0.22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ED8D6F-A0C0-46C0-A295-D3723D5EA4AB}" type="datetimeFigureOut">
              <a:rPr lang="en-GB" smtClean="0"/>
              <a:t>18/10/2020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1BAC1F-13D3-43CD-A146-021F1C35905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849918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2B6E7B-3576-4970-B1A2-88C1ABE177BE}" type="datetimeFigureOut">
              <a:rPr lang="en-GB" smtClean="0"/>
              <a:t>18/10/2020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992C1D-2BFA-4AF9-ACBF-EB79A88E7C4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42308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70001" y="4149080"/>
            <a:ext cx="3528392" cy="5040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5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dirty="0"/>
              <a:t>Presentation Title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851920" y="6131808"/>
            <a:ext cx="4824536" cy="360040"/>
          </a:xfrm>
          <a:prstGeom prst="rect">
            <a:avLst/>
          </a:prstGeom>
        </p:spPr>
        <p:txBody>
          <a:bodyPr/>
          <a:lstStyle>
            <a:lvl1pPr marL="0" indent="0" algn="r">
              <a:spcBef>
                <a:spcPts val="0"/>
              </a:spcBef>
              <a:buNone/>
              <a:defRPr sz="900" baseline="0">
                <a:solidFill>
                  <a:schemeClr val="tx2"/>
                </a:solidFill>
                <a:latin typeface="Calibri" pitchFamily="34" charset="0"/>
              </a:defRPr>
            </a:lvl1pPr>
          </a:lstStyle>
          <a:p>
            <a:pPr lvl="0"/>
            <a:r>
              <a:rPr lang="en-GB" dirty="0"/>
              <a:t>Speaker | Location | Date</a:t>
            </a:r>
          </a:p>
        </p:txBody>
      </p:sp>
    </p:spTree>
    <p:extLst>
      <p:ext uri="{BB962C8B-B14F-4D97-AF65-F5344CB8AC3E}">
        <p14:creationId xmlns:p14="http://schemas.microsoft.com/office/powerpoint/2010/main" val="23684835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 userDrawn="1"/>
        </p:nvSpPr>
        <p:spPr>
          <a:xfrm>
            <a:off x="8497624" y="6467128"/>
            <a:ext cx="285656" cy="1962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fld id="{C2DE46A0-92A9-4CB6-B66D-C429D4C93DD8}" type="slidenum">
              <a:rPr lang="en-GB" sz="675" smtClean="0">
                <a:solidFill>
                  <a:schemeClr val="bg1"/>
                </a:solidFill>
                <a:latin typeface="Titillium" pitchFamily="50" charset="0"/>
              </a:rPr>
              <a:t>‹#›</a:t>
            </a:fld>
            <a:endParaRPr lang="en-GB" sz="675" dirty="0">
              <a:solidFill>
                <a:schemeClr val="bg1"/>
              </a:solidFill>
              <a:latin typeface="Titillium" pitchFamily="50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467548" y="404671"/>
            <a:ext cx="6426713" cy="57605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dirty="0"/>
              <a:t>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467548" y="1196976"/>
            <a:ext cx="7272804" cy="5184352"/>
          </a:xfrm>
          <a:prstGeom prst="rect">
            <a:avLst/>
          </a:prstGeom>
        </p:spPr>
        <p:txBody>
          <a:bodyPr/>
          <a:lstStyle>
            <a:lvl1pPr marL="0" indent="-134997">
              <a:lnSpc>
                <a:spcPct val="113000"/>
              </a:lnSpc>
              <a:spcBef>
                <a:spcPts val="0"/>
              </a:spcBef>
              <a:buClr>
                <a:schemeClr val="tx2"/>
              </a:buClr>
              <a:buFont typeface="Arial" pitchFamily="34" charset="0"/>
              <a:buChar char="•"/>
              <a:defRPr sz="2200">
                <a:solidFill>
                  <a:schemeClr val="tx1"/>
                </a:solidFill>
              </a:defRPr>
            </a:lvl1pPr>
            <a:lvl2pPr marL="485988" indent="-134997">
              <a:lnSpc>
                <a:spcPct val="113000"/>
              </a:lnSpc>
              <a:buClr>
                <a:schemeClr val="tx2"/>
              </a:buClr>
              <a:buFont typeface="Arial" pitchFamily="34" charset="0"/>
              <a:buChar char="•"/>
              <a:defRPr sz="2200"/>
            </a:lvl2pPr>
            <a:lvl3pPr marL="1065131" indent="-342900">
              <a:lnSpc>
                <a:spcPct val="113000"/>
              </a:lnSpc>
              <a:buClr>
                <a:schemeClr val="tx2"/>
              </a:buClr>
              <a:buFont typeface="Arial" panose="020B0604020202020204" pitchFamily="34" charset="0"/>
              <a:buChar char="•"/>
              <a:defRPr sz="2200" baseline="0"/>
            </a:lvl3pPr>
            <a:lvl4pPr marL="1200120" indent="-134997">
              <a:lnSpc>
                <a:spcPct val="113000"/>
              </a:lnSpc>
              <a:buClr>
                <a:schemeClr val="tx2"/>
              </a:buClr>
              <a:buFont typeface="Arial" pitchFamily="34" charset="0"/>
              <a:buChar char="•"/>
              <a:defRPr sz="2200"/>
            </a:lvl4pPr>
          </a:lstStyle>
          <a:p>
            <a:pPr lvl="0"/>
            <a:r>
              <a:rPr lang="en-GB" dirty="0"/>
              <a:t>Text Here</a:t>
            </a:r>
            <a:endParaRPr lang="hu-HU" dirty="0"/>
          </a:p>
          <a:p>
            <a:pPr lvl="1"/>
            <a:r>
              <a:rPr lang="hu-HU" sz="2200" dirty="0"/>
              <a:t>Text Here</a:t>
            </a:r>
          </a:p>
          <a:p>
            <a:pPr lvl="2"/>
            <a:r>
              <a:rPr lang="hu-HU" dirty="0"/>
              <a:t>Text here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2640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512" y="274638"/>
            <a:ext cx="7447116" cy="1143000"/>
          </a:xfrm>
          <a:prstGeom prst="rect">
            <a:avLst/>
          </a:prstGeom>
        </p:spPr>
        <p:txBody>
          <a:bodyPr/>
          <a:lstStyle/>
          <a:p>
            <a:r>
              <a:rPr lang="hu-HU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513" y="1600206"/>
            <a:ext cx="8619934" cy="4525963"/>
          </a:xfrm>
          <a:prstGeom prst="rect">
            <a:avLst/>
          </a:prstGeom>
        </p:spPr>
        <p:txBody>
          <a:bodyPr/>
          <a:lstStyle>
            <a:lvl1pPr>
              <a:defRPr sz="2200"/>
            </a:lvl1pPr>
            <a:lvl2pPr>
              <a:defRPr sz="2200"/>
            </a:lvl2pPr>
            <a:lvl3pPr>
              <a:defRPr sz="2200"/>
            </a:lvl3pPr>
            <a:lvl4pPr>
              <a:defRPr sz="2200"/>
            </a:lvl4pPr>
            <a:lvl5pPr>
              <a:defRPr sz="2200"/>
            </a:lvl5pPr>
          </a:lstStyle>
          <a:p>
            <a:pPr lvl="0"/>
            <a:r>
              <a:rPr lang="hu-HU" dirty="0"/>
              <a:t>Click </a:t>
            </a:r>
            <a:r>
              <a:rPr lang="hu-HU" dirty="0" err="1"/>
              <a:t>to</a:t>
            </a:r>
            <a:r>
              <a:rPr lang="hu-HU" dirty="0"/>
              <a:t> </a:t>
            </a:r>
            <a:r>
              <a:rPr lang="hu-HU" dirty="0" err="1"/>
              <a:t>edit</a:t>
            </a:r>
            <a:r>
              <a:rPr lang="hu-HU" dirty="0"/>
              <a:t> Master text </a:t>
            </a:r>
            <a:r>
              <a:rPr lang="hu-HU" dirty="0" err="1"/>
              <a:t>styles</a:t>
            </a:r>
            <a:endParaRPr lang="hu-HU" dirty="0"/>
          </a:p>
          <a:p>
            <a:pPr lvl="1"/>
            <a:r>
              <a:rPr lang="hu-HU" dirty="0" err="1"/>
              <a:t>Second</a:t>
            </a:r>
            <a:r>
              <a:rPr lang="hu-HU" dirty="0"/>
              <a:t> </a:t>
            </a:r>
            <a:r>
              <a:rPr lang="hu-HU" dirty="0" err="1"/>
              <a:t>level</a:t>
            </a:r>
            <a:endParaRPr lang="hu-HU" dirty="0"/>
          </a:p>
          <a:p>
            <a:pPr lvl="2"/>
            <a:r>
              <a:rPr lang="hu-HU" dirty="0" err="1"/>
              <a:t>Third</a:t>
            </a:r>
            <a:r>
              <a:rPr lang="hu-HU" dirty="0"/>
              <a:t> </a:t>
            </a:r>
            <a:r>
              <a:rPr lang="hu-HU" dirty="0" err="1"/>
              <a:t>level</a:t>
            </a:r>
            <a:endParaRPr lang="hu-HU" dirty="0"/>
          </a:p>
          <a:p>
            <a:pPr lvl="3"/>
            <a:r>
              <a:rPr lang="hu-HU" dirty="0" err="1"/>
              <a:t>Fourth</a:t>
            </a:r>
            <a:r>
              <a:rPr lang="hu-HU" dirty="0"/>
              <a:t> </a:t>
            </a:r>
            <a:r>
              <a:rPr lang="hu-HU" dirty="0" err="1"/>
              <a:t>level</a:t>
            </a:r>
            <a:endParaRPr lang="hu-HU" dirty="0"/>
          </a:p>
          <a:p>
            <a:pPr lvl="4"/>
            <a:r>
              <a:rPr lang="hu-HU" dirty="0" err="1"/>
              <a:t>Fifth</a:t>
            </a:r>
            <a:r>
              <a:rPr lang="hu-HU" dirty="0"/>
              <a:t> </a:t>
            </a:r>
            <a:r>
              <a:rPr lang="hu-HU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8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D69DE5A-74D5-4D1F-BD8A-16CDEB5A26F2}" type="datetimeFigureOut">
              <a:rPr lang="en-US"/>
              <a:pPr>
                <a:defRPr/>
              </a:pPr>
              <a:t>10/18/2020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8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8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528D95B-28C8-4FC8-9A5F-9BEE327AB81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0811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4334933" y="1169931"/>
            <a:ext cx="4814835" cy="4993802"/>
            <a:chOff x="4334933" y="1169931"/>
            <a:chExt cx="4814835" cy="4993802"/>
          </a:xfrm>
        </p:grpSpPr>
        <p:cxnSp>
          <p:nvCxnSpPr>
            <p:cNvPr id="17" name="Straight Connector 16"/>
            <p:cNvCxnSpPr/>
            <p:nvPr/>
          </p:nvCxnSpPr>
          <p:spPr>
            <a:xfrm flipH="1">
              <a:off x="6009259" y="1169931"/>
              <a:ext cx="3134741" cy="313474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H="1">
              <a:off x="4334933" y="1348898"/>
              <a:ext cx="4814835" cy="481483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5225595" y="1469269"/>
              <a:ext cx="3912054" cy="391205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flipH="1">
              <a:off x="5304588" y="1307856"/>
              <a:ext cx="3839412" cy="3839412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H="1">
              <a:off x="5707078" y="1770196"/>
              <a:ext cx="3430571" cy="343057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533400"/>
            <a:ext cx="6154713" cy="3124201"/>
          </a:xfrm>
        </p:spPr>
        <p:txBody>
          <a:bodyPr anchor="b">
            <a:normAutofit/>
          </a:bodyPr>
          <a:lstStyle>
            <a:lvl1pPr algn="l">
              <a:defRPr sz="4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3400" y="3843868"/>
            <a:ext cx="4954250" cy="1913466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FB6B89-2F79-4BA7-A23A-F0B188F0D5B2}" type="datetimeFigureOut">
              <a:rPr lang="hu-HU" smtClean="0"/>
              <a:t>2020. 10. 18.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4D421C-B488-4AE7-9AB1-C8358B7CD86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5381199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e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1"/>
          <p:cNvSpPr txBox="1">
            <a:spLocks/>
          </p:cNvSpPr>
          <p:nvPr userDrawn="1"/>
        </p:nvSpPr>
        <p:spPr>
          <a:xfrm>
            <a:off x="539750" y="4725144"/>
            <a:ext cx="4032250" cy="79208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GB" sz="2400" kern="1200">
                <a:solidFill>
                  <a:srgbClr val="58595B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800">
                <a:solidFill>
                  <a:schemeClr val="bg1"/>
                </a:solidFill>
                <a:latin typeface="+mj-lt"/>
              </a:rPr>
              <a:t>Text</a:t>
            </a:r>
            <a:endParaRPr lang="en-GB" sz="1800" dirty="0">
              <a:solidFill>
                <a:schemeClr val="bg1"/>
              </a:solidFill>
              <a:latin typeface="Titillium Lt" pitchFamily="50" charset="0"/>
            </a:endParaRPr>
          </a:p>
        </p:txBody>
      </p:sp>
      <p:sp>
        <p:nvSpPr>
          <p:cNvPr id="9" name="Text Placeholder 11"/>
          <p:cNvSpPr txBox="1">
            <a:spLocks/>
          </p:cNvSpPr>
          <p:nvPr userDrawn="1"/>
        </p:nvSpPr>
        <p:spPr>
          <a:xfrm>
            <a:off x="692151" y="4877544"/>
            <a:ext cx="4032250" cy="79208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GB" sz="2400" kern="1200">
                <a:solidFill>
                  <a:srgbClr val="58595B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800">
                <a:solidFill>
                  <a:schemeClr val="bg1"/>
                </a:solidFill>
                <a:latin typeface="+mj-lt"/>
              </a:rPr>
              <a:t>Text</a:t>
            </a:r>
            <a:endParaRPr lang="en-GB" sz="1800" dirty="0">
              <a:solidFill>
                <a:schemeClr val="bg1"/>
              </a:solidFill>
              <a:latin typeface="Titillium Lt" pitchFamily="50" charset="0"/>
            </a:endParaRPr>
          </a:p>
        </p:txBody>
      </p:sp>
      <p:pic>
        <p:nvPicPr>
          <p:cNvPr id="6" name="Kép 5"/>
          <p:cNvPicPr>
            <a:picLocks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8384" y="7849"/>
            <a:ext cx="1080000" cy="1080000"/>
          </a:xfrm>
          <a:prstGeom prst="rect">
            <a:avLst/>
          </a:prstGeom>
        </p:spPr>
      </p:pic>
      <p:pic>
        <p:nvPicPr>
          <p:cNvPr id="1028" name="Picture 4" descr="Image result for elte informatikai kar cÃ­mer">
            <a:extLst>
              <a:ext uri="{FF2B5EF4-FFF2-40B4-BE49-F238E27FC236}">
                <a16:creationId xmlns:a16="http://schemas.microsoft.com/office/drawing/2014/main" id="{1721A0D4-43B4-4367-80E1-F1680DA39767}"/>
              </a:ext>
            </a:extLst>
          </p:cNvPr>
          <p:cNvPicPr>
            <a:picLocks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8384" y="1046489"/>
            <a:ext cx="1000800" cy="100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Csoportba foglalás 11">
            <a:extLst>
              <a:ext uri="{FF2B5EF4-FFF2-40B4-BE49-F238E27FC236}">
                <a16:creationId xmlns:a16="http://schemas.microsoft.com/office/drawing/2014/main" id="{32B99D5B-2150-40C4-A420-A85FBB950460}"/>
              </a:ext>
            </a:extLst>
          </p:cNvPr>
          <p:cNvGrpSpPr/>
          <p:nvPr userDrawn="1"/>
        </p:nvGrpSpPr>
        <p:grpSpPr>
          <a:xfrm>
            <a:off x="7956884" y="2126489"/>
            <a:ext cx="1259632" cy="1144013"/>
            <a:chOff x="11094016" y="2060848"/>
            <a:chExt cx="1237152" cy="1008112"/>
          </a:xfrm>
        </p:grpSpPr>
        <p:pic>
          <p:nvPicPr>
            <p:cNvPr id="1030" name="Picture 6" descr="https://www.eitdigital.eu/fileadmin/_processed_/0/3/csm_budapest_landmark_77173e703c.jpg">
              <a:extLst>
                <a:ext uri="{FF2B5EF4-FFF2-40B4-BE49-F238E27FC236}">
                  <a16:creationId xmlns:a16="http://schemas.microsoft.com/office/drawing/2014/main" id="{EA96A06A-9458-4286-9F27-868B87F0108E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94016" y="2450660"/>
              <a:ext cx="1080000" cy="6183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Szövegdoboz 15">
              <a:extLst>
                <a:ext uri="{FF2B5EF4-FFF2-40B4-BE49-F238E27FC236}">
                  <a16:creationId xmlns:a16="http://schemas.microsoft.com/office/drawing/2014/main" id="{AAD9B0B0-AFB7-4946-9439-A74D30E28825}"/>
                </a:ext>
              </a:extLst>
            </p:cNvPr>
            <p:cNvSpPr txBox="1"/>
            <p:nvPr userDrawn="1"/>
          </p:nvSpPr>
          <p:spPr>
            <a:xfrm>
              <a:off x="11274896" y="2060848"/>
              <a:ext cx="1056272" cy="3347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525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ELTE </a:t>
              </a:r>
              <a:r>
                <a:rPr lang="hu-HU" sz="525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 </a:t>
              </a:r>
            </a:p>
            <a:p>
              <a:pPr algn="ctr"/>
              <a:r>
                <a:rPr lang="en-US" sz="525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Faculty of Informatics </a:t>
              </a:r>
            </a:p>
            <a:p>
              <a:pPr algn="ctr"/>
              <a:r>
                <a:rPr lang="en-US" sz="525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EIT Digital CLC</a:t>
              </a:r>
              <a:endParaRPr lang="hu-HU" sz="525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sp>
        <p:nvSpPr>
          <p:cNvPr id="11" name="Téglalap 10">
            <a:extLst>
              <a:ext uri="{FF2B5EF4-FFF2-40B4-BE49-F238E27FC236}">
                <a16:creationId xmlns:a16="http://schemas.microsoft.com/office/drawing/2014/main" id="{B8FCD5AE-4369-4FA0-8294-65BB0EB032D6}"/>
              </a:ext>
            </a:extLst>
          </p:cNvPr>
          <p:cNvSpPr/>
          <p:nvPr userDrawn="1"/>
        </p:nvSpPr>
        <p:spPr>
          <a:xfrm>
            <a:off x="1861" y="6566520"/>
            <a:ext cx="5454606" cy="3908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hu-HU" sz="788" kern="1200" dirty="0">
                <a:solidFill>
                  <a:schemeClr val="accent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Bevezetés a gépi tanulásba</a:t>
            </a:r>
            <a:r>
              <a:rPr lang="en-US" sz="788" kern="1200" dirty="0">
                <a:solidFill>
                  <a:schemeClr val="accent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201</a:t>
            </a:r>
            <a:r>
              <a:rPr lang="hu-HU" sz="788" kern="1200" dirty="0">
                <a:solidFill>
                  <a:schemeClr val="accent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9/2020 I.</a:t>
            </a:r>
            <a:endParaRPr lang="en-US" sz="788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18387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793" r:id="rId2"/>
    <p:sldLayoutId id="2147483796" r:id="rId3"/>
    <p:sldLayoutId id="2147483802" r:id="rId4"/>
  </p:sldLayoutIdLst>
  <p:txStyles>
    <p:titleStyle>
      <a:lvl1pPr algn="ctr" defTabSz="685783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68" indent="-257168" algn="l" defTabSz="685783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199" indent="-214308" algn="l" defTabSz="685783" rtl="0" eaLnBrk="1" latinLnBrk="0" hangingPunct="1">
        <a:spcBef>
          <a:spcPct val="20000"/>
        </a:spcBef>
        <a:buFont typeface="Arial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28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20" indent="-171446" algn="l" defTabSz="685783" rtl="0" eaLnBrk="1" latinLnBrk="0" hangingPunct="1">
        <a:spcBef>
          <a:spcPct val="20000"/>
        </a:spcBef>
        <a:buFont typeface="Arial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12" indent="-171446" algn="l" defTabSz="685783" rtl="0" eaLnBrk="1" latinLnBrk="0" hangingPunct="1">
        <a:spcBef>
          <a:spcPct val="20000"/>
        </a:spcBef>
        <a:buFont typeface="Arial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03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the-most-intuitive-and-easiest-guide-for-artificial-neural-network-6a3f2bc0eecb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owardsdatascience.com/understanding-1d-and-3d-convolution-neural-network-keras-9d8f76e29610" TargetMode="Externa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RPGOPrkieTE" TargetMode="External"/><Relationship Id="rId2" Type="http://schemas.openxmlformats.org/officeDocument/2006/relationships/hyperlink" Target="https://www.youtube.com/watch?v=kSLJriaOumA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watch?v=RtThGNTvkjY" TargetMode="External"/><Relationship Id="rId5" Type="http://schemas.openxmlformats.org/officeDocument/2006/relationships/hyperlink" Target="https://www.youtube.com/watch?v=LIJPUsrwx5E" TargetMode="External"/><Relationship Id="rId4" Type="http://schemas.openxmlformats.org/officeDocument/2006/relationships/hyperlink" Target="https://www.nvidia.com/research/inpainting/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wmv"/><Relationship Id="rId1" Type="http://schemas.microsoft.com/office/2007/relationships/media" Target="../media/media2.wmv"/><Relationship Id="rId4" Type="http://schemas.openxmlformats.org/officeDocument/2006/relationships/image" Target="../media/image4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74AC85-FA26-4789-B80E-79F13CA137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1560" y="692696"/>
            <a:ext cx="7999040" cy="1743471"/>
          </a:xfrm>
        </p:spPr>
        <p:txBody>
          <a:bodyPr>
            <a:normAutofit fontScale="90000"/>
          </a:bodyPr>
          <a:lstStyle/>
          <a:p>
            <a:r>
              <a:rPr lang="hu-HU" dirty="0" err="1"/>
              <a:t>Lecture</a:t>
            </a:r>
            <a:r>
              <a:rPr lang="hu-HU" dirty="0"/>
              <a:t> </a:t>
            </a:r>
            <a:r>
              <a:rPr lang="hu-HU" dirty="0" smtClean="0"/>
              <a:t>5</a:t>
            </a:r>
            <a:r>
              <a:rPr lang="hu-HU" dirty="0"/>
              <a:t/>
            </a:r>
            <a:br>
              <a:rPr lang="hu-HU" dirty="0"/>
            </a:br>
            <a:r>
              <a:rPr lang="hu-HU" dirty="0"/>
              <a:t>Introduction </a:t>
            </a:r>
            <a:r>
              <a:rPr lang="hu-HU" dirty="0" err="1"/>
              <a:t>to</a:t>
            </a:r>
            <a:r>
              <a:rPr lang="hu-HU" dirty="0"/>
              <a:t> Machine Learning</a:t>
            </a:r>
            <a:br>
              <a:rPr lang="hu-HU" dirty="0"/>
            </a:br>
            <a:r>
              <a:rPr lang="hu-HU" b="1" dirty="0">
                <a:highlight>
                  <a:srgbClr val="FFFF00"/>
                </a:highlight>
                <a:sym typeface="Wingdings" panose="05000000000000000000" pitchFamily="2" charset="2"/>
              </a:rPr>
              <a:t> </a:t>
            </a:r>
            <a:r>
              <a:rPr lang="hu-HU" b="1" dirty="0" smtClean="0">
                <a:highlight>
                  <a:srgbClr val="FFFF00"/>
                </a:highlight>
                <a:sym typeface="Wingdings" panose="05000000000000000000" pitchFamily="2" charset="2"/>
              </a:rPr>
              <a:t>Image and Video </a:t>
            </a:r>
            <a:r>
              <a:rPr lang="hu-HU" b="1" dirty="0" err="1" smtClean="0">
                <a:highlight>
                  <a:srgbClr val="FFFF00"/>
                </a:highlight>
                <a:sym typeface="Wingdings" panose="05000000000000000000" pitchFamily="2" charset="2"/>
              </a:rPr>
              <a:t>Processing</a:t>
            </a:r>
            <a:endParaRPr lang="hu-HU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61838F2C-C292-45C6-9935-FE4C2DBA01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3400" y="3843868"/>
            <a:ext cx="4954250" cy="1913466"/>
          </a:xfrm>
        </p:spPr>
        <p:txBody>
          <a:bodyPr/>
          <a:lstStyle/>
          <a:p>
            <a:endParaRPr lang="hu-HU" dirty="0"/>
          </a:p>
          <a:p>
            <a:r>
              <a:rPr lang="hu-HU" dirty="0"/>
              <a:t>András Lőrincz</a:t>
            </a:r>
          </a:p>
          <a:p>
            <a:r>
              <a:rPr lang="hu-HU" dirty="0"/>
              <a:t>Department of Artificial </a:t>
            </a:r>
            <a:r>
              <a:rPr lang="hu-HU" dirty="0" err="1"/>
              <a:t>Intelligence</a:t>
            </a:r>
            <a:endParaRPr lang="hu-HU" dirty="0"/>
          </a:p>
          <a:p>
            <a:r>
              <a:rPr lang="hu-HU" dirty="0" err="1"/>
              <a:t>Faculty</a:t>
            </a:r>
            <a:r>
              <a:rPr lang="hu-HU" dirty="0"/>
              <a:t> of </a:t>
            </a:r>
            <a:r>
              <a:rPr lang="hu-HU" dirty="0" err="1"/>
              <a:t>Informatics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819322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CE4FF9B-B19E-4A45-BBC8-7E6017AC744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EA353C-2972-4502-9A1B-7210C8E61F0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C08ED6-37C5-413C-980D-F3611E02C2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164" y="0"/>
            <a:ext cx="88816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957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E79E5BA-A936-43D2-BD45-2F0DBBADEDD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CE55F0-42A8-4A94-9F6A-1313DD2B8A8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B595EB-FBFE-4EB0-AE97-C3660A2600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336" y="0"/>
            <a:ext cx="88593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158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419A750-0DD6-4C78-A239-059B709B2B2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F10E08-1CB1-4485-8584-FBCCE488642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A55DB0-E6C0-4AF5-8162-0E70A6AAA7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336" y="0"/>
            <a:ext cx="88593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825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zöveg helye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hu-HU" dirty="0" err="1" smtClean="0"/>
              <a:t>Derivative</a:t>
            </a:r>
            <a:r>
              <a:rPr lang="hu-HU" dirty="0" smtClean="0"/>
              <a:t> in 1D pixel </a:t>
            </a:r>
            <a:r>
              <a:rPr lang="hu-HU" dirty="0" err="1" smtClean="0"/>
              <a:t>space</a:t>
            </a:r>
            <a:endParaRPr lang="hu-H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zöveg helye 2"/>
              <p:cNvSpPr>
                <a:spLocks noGrp="1"/>
              </p:cNvSpPr>
              <p:nvPr>
                <p:ph type="body" sz="quarter" idx="16"/>
              </p:nvPr>
            </p:nvSpPr>
            <p:spPr>
              <a:xfrm>
                <a:off x="179512" y="1052736"/>
                <a:ext cx="8964488" cy="5805264"/>
              </a:xfrm>
            </p:spPr>
            <p:txBody>
              <a:bodyPr/>
              <a:lstStyle/>
              <a:p>
                <a:pPr marL="342900" indent="-342900"/>
                <a:r>
                  <a:rPr lang="hu-HU" dirty="0" smtClean="0"/>
                  <a:t>Pixel values in a </a:t>
                </a:r>
                <a:r>
                  <a:rPr lang="hu-HU" dirty="0" err="1" smtClean="0"/>
                  <a:t>row</a:t>
                </a:r>
                <a:r>
                  <a:rPr lang="hu-HU" dirty="0" smtClean="0"/>
                  <a:t>: </a:t>
                </a:r>
              </a:p>
              <a:p>
                <a:pPr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hu-HU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hu-HU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hu-HU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hu-HU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hu-HU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  <m:r>
                            <a:rPr lang="hu-HU" b="0" i="1" smtClean="0">
                              <a:latin typeface="Cambria Math" panose="02040503050406030204" pitchFamily="18" charset="0"/>
                            </a:rPr>
                            <m:t>  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hu-HU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hu-HU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hu-HU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hu-HU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hu-HU" dirty="0" smtClean="0"/>
              </a:p>
              <a:p>
                <a:endParaRPr lang="hu-HU" sz="900" dirty="0" smtClean="0"/>
              </a:p>
              <a:p>
                <a:pPr marL="342900" indent="-342900"/>
                <a:r>
                  <a:rPr lang="hu-HU" dirty="0" err="1" smtClean="0"/>
                  <a:t>Derivative</a:t>
                </a:r>
                <a:r>
                  <a:rPr lang="hu-HU" dirty="0" smtClean="0"/>
                  <a:t>: </a:t>
                </a:r>
                <a:r>
                  <a:rPr lang="hu-HU" dirty="0" err="1" smtClean="0"/>
                  <a:t>difference</a:t>
                </a:r>
                <a:r>
                  <a:rPr lang="hu-HU" dirty="0" smtClean="0"/>
                  <a:t>/</a:t>
                </a:r>
                <a:r>
                  <a:rPr lang="hu-HU" dirty="0" err="1" smtClean="0"/>
                  <a:t>distance</a:t>
                </a:r>
                <a:r>
                  <a:rPr lang="hu-HU" dirty="0" smtClean="0"/>
                  <a:t> and </a:t>
                </a:r>
                <a:r>
                  <a:rPr lang="hu-HU" dirty="0" err="1" smtClean="0"/>
                  <a:t>distance</a:t>
                </a:r>
                <a:r>
                  <a:rPr lang="hu-HU" dirty="0" smtClean="0"/>
                  <a:t> </a:t>
                </a:r>
                <a:r>
                  <a:rPr lang="hu-HU" dirty="0" err="1" smtClean="0"/>
                  <a:t>equals</a:t>
                </a:r>
                <a:r>
                  <a:rPr lang="hu-HU" dirty="0" smtClean="0"/>
                  <a:t> 1…</a:t>
                </a:r>
              </a:p>
              <a:p>
                <a:pPr lvl="1"/>
                <a:r>
                  <a:rPr lang="hu-HU" dirty="0"/>
                  <a:t> </a:t>
                </a:r>
                <a:r>
                  <a:rPr lang="hu-HU" dirty="0" smtClean="0"/>
                  <a:t>It is </a:t>
                </a:r>
                <a:r>
                  <a:rPr lang="hu-HU" dirty="0" err="1" smtClean="0"/>
                  <a:t>called</a:t>
                </a:r>
                <a:r>
                  <a:rPr lang="hu-HU" dirty="0" smtClean="0"/>
                  <a:t> </a:t>
                </a:r>
                <a:r>
                  <a:rPr lang="hu-HU" dirty="0" err="1" smtClean="0"/>
                  <a:t>finite</a:t>
                </a:r>
                <a:r>
                  <a:rPr lang="hu-HU" dirty="0" smtClean="0"/>
                  <a:t> </a:t>
                </a:r>
                <a:r>
                  <a:rPr lang="hu-HU" dirty="0" err="1" smtClean="0"/>
                  <a:t>difference</a:t>
                </a:r>
                <a:endParaRPr lang="hu-HU" dirty="0" smtClean="0"/>
              </a:p>
              <a:p>
                <a:endParaRPr lang="hu-HU" sz="1000" dirty="0"/>
              </a:p>
              <a:p>
                <a:pPr marL="342900" indent="-342900"/>
                <a:r>
                  <a:rPr lang="hu-HU" dirty="0" smtClean="0"/>
                  <a:t> </a:t>
                </a:r>
                <a:r>
                  <a:rPr lang="hu-HU" dirty="0" err="1" smtClean="0"/>
                  <a:t>Finite</a:t>
                </a:r>
                <a:r>
                  <a:rPr lang="hu-HU" dirty="0" smtClean="0"/>
                  <a:t> </a:t>
                </a:r>
                <a:r>
                  <a:rPr lang="hu-HU" dirty="0" err="1" smtClean="0"/>
                  <a:t>difference</a:t>
                </a:r>
                <a:r>
                  <a:rPr lang="hu-HU" dirty="0" smtClean="0"/>
                  <a:t>:            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hu-HU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hu-HU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hu-HU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hu-HU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hu-HU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hu-HU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hu-HU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hu-HU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hu-HU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hu-HU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den>
                    </m:f>
                  </m:oMath>
                </a14:m>
                <a:endParaRPr lang="hu-HU" dirty="0" smtClean="0"/>
              </a:p>
              <a:p>
                <a:endParaRPr lang="hu-HU" sz="1000" dirty="0"/>
              </a:p>
              <a:p>
                <a:pPr marL="342900" indent="-342900"/>
                <a:r>
                  <a:rPr lang="hu-HU" dirty="0" smtClean="0"/>
                  <a:t> </a:t>
                </a:r>
                <a:r>
                  <a:rPr lang="hu-HU" dirty="0" err="1" smtClean="0"/>
                  <a:t>Finite</a:t>
                </a:r>
                <a:r>
                  <a:rPr lang="hu-HU" dirty="0" smtClean="0"/>
                  <a:t> </a:t>
                </a:r>
                <a:r>
                  <a:rPr lang="hu-HU" dirty="0" err="1" smtClean="0"/>
                  <a:t>difference</a:t>
                </a:r>
                <a:r>
                  <a:rPr lang="hu-HU" dirty="0" smtClean="0"/>
                  <a:t> of </a:t>
                </a:r>
                <a:r>
                  <a:rPr lang="hu-HU" dirty="0" err="1" smtClean="0"/>
                  <a:t>the</a:t>
                </a:r>
                <a:r>
                  <a:rPr lang="hu-HU" dirty="0" smtClean="0"/>
                  <a:t> </a:t>
                </a:r>
                <a:r>
                  <a:rPr lang="hu-HU" dirty="0" err="1" smtClean="0"/>
                  <a:t>vector</a:t>
                </a:r>
                <a:r>
                  <a:rPr lang="hu-HU" dirty="0" smtClean="0"/>
                  <a:t> </a:t>
                </a:r>
                <a:r>
                  <a:rPr lang="hu-HU" dirty="0" err="1" smtClean="0"/>
                  <a:t>above</a:t>
                </a:r>
                <a:r>
                  <a:rPr lang="hu-HU" dirty="0" smtClean="0"/>
                  <a:t>: </a:t>
                </a:r>
              </a:p>
              <a:p>
                <a:pPr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hu-HU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hu-HU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hu-HU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hu-HU" b="0" i="1" smtClean="0">
                                    <a:latin typeface="Cambria Math" panose="02040503050406030204" pitchFamily="18" charset="0"/>
                                  </a:rPr>
                                  <m:t>−4</m:t>
                                </m:r>
                              </m:e>
                              <m:e>
                                <m:r>
                                  <a:rPr lang="hu-HU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  <m:r>
                            <a:rPr lang="hu-HU" b="0" i="1" smtClean="0">
                              <a:latin typeface="Cambria Math" panose="02040503050406030204" pitchFamily="18" charset="0"/>
                            </a:rPr>
                            <m:t>   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hu-HU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hu-HU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hu-HU" b="0" i="1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</m:e>
                              <m:e>
                                <m:r>
                                  <a:rPr lang="hu-HU" b="0" i="1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hu-HU" dirty="0" smtClean="0"/>
              </a:p>
              <a:p>
                <a:pPr marL="342900" indent="-342900"/>
                <a:r>
                  <a:rPr lang="hu-HU" dirty="0" err="1" smtClean="0"/>
                  <a:t>Second</a:t>
                </a:r>
                <a:r>
                  <a:rPr lang="hu-HU" dirty="0" smtClean="0"/>
                  <a:t> </a:t>
                </a:r>
                <a:r>
                  <a:rPr lang="hu-HU" dirty="0" err="1" smtClean="0"/>
                  <a:t>order</a:t>
                </a:r>
                <a:r>
                  <a:rPr lang="hu-HU" dirty="0" smtClean="0"/>
                  <a:t> </a:t>
                </a:r>
                <a:r>
                  <a:rPr lang="hu-HU" dirty="0" err="1" smtClean="0"/>
                  <a:t>difference</a:t>
                </a:r>
                <a:r>
                  <a:rPr lang="hu-HU" dirty="0" smtClean="0"/>
                  <a:t>:   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hu-HU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hu-HU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hu-HU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hu-HU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hu-HU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hu-HU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hu-HU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hu-HU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hu-HU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hu-HU" i="1">
                            <a:latin typeface="Cambria Math" panose="02040503050406030204" pitchFamily="18" charset="0"/>
                          </a:rPr>
                          <m:t>1</m:t>
                        </m:r>
                      </m:den>
                    </m:f>
                    <m:r>
                      <a:rPr lang="hu-HU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hu-HU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hu-HU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hu-HU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hu-HU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hu-HU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hu-HU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hu-HU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hu-HU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hu-HU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num>
                      <m:den>
                        <m:r>
                          <a:rPr lang="hu-HU" i="1">
                            <a:latin typeface="Cambria Math" panose="02040503050406030204" pitchFamily="18" charset="0"/>
                          </a:rPr>
                          <m:t>1</m:t>
                        </m:r>
                      </m:den>
                    </m:f>
                    <m:r>
                      <a:rPr lang="hu-HU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hu-HU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hu-HU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hu-HU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hu-HU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hu-HU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hu-HU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hu-HU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hu-HU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hu-HU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hu-HU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hu-HU" b="0" i="1" smtClean="0">
                            <a:latin typeface="Cambria Math" panose="02040503050406030204" pitchFamily="18" charset="0"/>
                          </a:rPr>
                          <m:t> + </m:t>
                        </m:r>
                        <m:sSub>
                          <m:sSubPr>
                            <m:ctrlPr>
                              <a:rPr lang="hu-HU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hu-HU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hu-HU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hu-HU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num>
                      <m:den>
                        <m:r>
                          <a:rPr lang="hu-HU" i="1">
                            <a:latin typeface="Cambria Math" panose="02040503050406030204" pitchFamily="18" charset="0"/>
                          </a:rPr>
                          <m:t>1</m:t>
                        </m:r>
                      </m:den>
                    </m:f>
                  </m:oMath>
                </a14:m>
                <a:endParaRPr lang="hu-HU" dirty="0" smtClean="0"/>
              </a:p>
              <a:p>
                <a:pPr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hu-HU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hu-HU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hu-HU" b="1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e>
                              <m:e>
                                <m:r>
                                  <a:rPr lang="hu-HU" b="1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hu-HU" b="1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𝟔</m:t>
                                </m:r>
                              </m:e>
                              <m:e>
                                <m:r>
                                  <a:rPr lang="hu-HU" b="1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𝟓</m:t>
                                </m:r>
                              </m:e>
                            </m:mr>
                          </m:m>
                          <m:r>
                            <a:rPr lang="hu-HU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  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hu-HU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hu-HU" b="1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e>
                              <m:e>
                                <m:r>
                                  <a:rPr lang="hu-HU" b="1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hu-HU" b="1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𝟒</m:t>
                                </m:r>
                              </m:e>
                              <m:e>
                                <m:r>
                                  <a:rPr lang="hu-HU" b="1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hu-HU" b="1" dirty="0" smtClean="0">
                  <a:solidFill>
                    <a:srgbClr val="C00000"/>
                  </a:solidFill>
                </a:endParaRPr>
              </a:p>
              <a:p>
                <a:pPr marL="342900" indent="-342900"/>
                <a:endParaRPr lang="hu-HU" sz="200" dirty="0"/>
              </a:p>
              <a:p>
                <a:pPr marL="342900" indent="-342900"/>
                <a:r>
                  <a:rPr lang="hu-HU" dirty="0" err="1" smtClean="0"/>
                  <a:t>Notice</a:t>
                </a:r>
                <a:r>
                  <a:rPr lang="hu-HU" dirty="0" smtClean="0"/>
                  <a:t>/</a:t>
                </a:r>
                <a:r>
                  <a:rPr lang="hu-HU" dirty="0" err="1" smtClean="0"/>
                  <a:t>prove</a:t>
                </a:r>
                <a:r>
                  <a:rPr lang="hu-HU" dirty="0" smtClean="0"/>
                  <a:t> </a:t>
                </a:r>
                <a:r>
                  <a:rPr lang="hu-HU" dirty="0" err="1" smtClean="0"/>
                  <a:t>that</a:t>
                </a:r>
                <a:r>
                  <a:rPr lang="hu-HU" dirty="0" smtClean="0"/>
                  <a:t> we </a:t>
                </a:r>
                <a:r>
                  <a:rPr lang="hu-HU" dirty="0" err="1" smtClean="0"/>
                  <a:t>convolved</a:t>
                </a:r>
                <a:r>
                  <a:rPr lang="hu-HU" dirty="0" smtClean="0"/>
                  <a:t> </a:t>
                </a:r>
                <a14:m>
                  <m:oMath xmlns:m="http://schemas.openxmlformats.org/officeDocument/2006/math">
                    <m:r>
                      <a:rPr lang="hu-HU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hu-HU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hu-HU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hu-HU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hu-HU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hu-HU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hu-HU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  <m:r>
                          <a:rPr lang="hu-HU" i="1">
                            <a:latin typeface="Cambria Math" panose="02040503050406030204" pitchFamily="18" charset="0"/>
                          </a:rPr>
                          <m:t>     </m:t>
                        </m:r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hu-HU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hu-HU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hu-HU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  <m:e>
                              <m:r>
                                <a:rPr lang="hu-HU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hu-HU" dirty="0" smtClean="0"/>
                  <a:t> </a:t>
                </a:r>
              </a:p>
              <a:p>
                <a:pPr indent="0" algn="ctr">
                  <a:buNone/>
                </a:pPr>
                <a:r>
                  <a:rPr lang="hu-HU" dirty="0" smtClean="0"/>
                  <a:t>with </a:t>
                </a:r>
                <a14:m>
                  <m:oMath xmlns:m="http://schemas.openxmlformats.org/officeDocument/2006/math">
                    <m:d>
                      <m:dPr>
                        <m:begChr m:val="⌊"/>
                        <m:endChr m:val="⌋"/>
                        <m:ctrlPr>
                          <a:rPr lang="hu-HU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hu-HU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hu-HU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hu-HU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e>
                            <m:e>
                              <m:r>
                                <a:rPr lang="hu-HU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hu-HU" dirty="0" smtClean="0"/>
              </a:p>
              <a:p>
                <a:pPr indent="0" algn="ctr">
                  <a:buNone/>
                </a:pPr>
                <a:endParaRPr lang="hu-HU" sz="1050" dirty="0" smtClean="0"/>
              </a:p>
              <a:p>
                <a:pPr indent="0" algn="ctr">
                  <a:buNone/>
                </a:pPr>
                <a:r>
                  <a:rPr lang="hu-HU" dirty="0" err="1" smtClean="0"/>
                  <a:t>although</a:t>
                </a:r>
                <a:r>
                  <a:rPr lang="hu-HU" dirty="0" smtClean="0"/>
                  <a:t> </a:t>
                </a:r>
                <a:r>
                  <a:rPr lang="hu-HU" dirty="0" err="1" smtClean="0"/>
                  <a:t>the</a:t>
                </a:r>
                <a:r>
                  <a:rPr lang="hu-HU" dirty="0" smtClean="0"/>
                  <a:t> </a:t>
                </a:r>
                <a:r>
                  <a:rPr lang="hu-HU" dirty="0" err="1" smtClean="0"/>
                  <a:t>result</a:t>
                </a:r>
                <a:r>
                  <a:rPr lang="hu-HU" dirty="0" smtClean="0"/>
                  <a:t> </a:t>
                </a:r>
                <a:r>
                  <a:rPr lang="hu-HU" dirty="0" err="1" smtClean="0"/>
                  <a:t>at</a:t>
                </a:r>
                <a:r>
                  <a:rPr lang="hu-HU" dirty="0" smtClean="0"/>
                  <a:t> </a:t>
                </a:r>
                <a:r>
                  <a:rPr lang="hu-HU" dirty="0" err="1" smtClean="0"/>
                  <a:t>the</a:t>
                </a:r>
                <a:r>
                  <a:rPr lang="hu-HU" dirty="0" smtClean="0"/>
                  <a:t> </a:t>
                </a:r>
                <a:r>
                  <a:rPr lang="hu-HU" dirty="0" err="1" smtClean="0"/>
                  <a:t>ends</a:t>
                </a:r>
                <a:r>
                  <a:rPr lang="hu-HU" dirty="0" smtClean="0"/>
                  <a:t> </a:t>
                </a:r>
                <a:r>
                  <a:rPr lang="hu-HU" dirty="0" err="1" smtClean="0"/>
                  <a:t>can</a:t>
                </a:r>
                <a:r>
                  <a:rPr lang="hu-HU" dirty="0" smtClean="0"/>
                  <a:t> </a:t>
                </a:r>
                <a:r>
                  <a:rPr lang="hu-HU" dirty="0" err="1" smtClean="0"/>
                  <a:t>differ</a:t>
                </a:r>
                <a:r>
                  <a:rPr lang="hu-HU" dirty="0" smtClean="0"/>
                  <a:t>: 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hu-HU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hu-HU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hu-HU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hu-HU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  <m:e>
                              <m:r>
                                <a:rPr lang="hu-HU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hu-HU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𝟔</m:t>
                              </m:r>
                            </m:e>
                            <m:e>
                              <m:r>
                                <a:rPr lang="hu-HU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𝟓</m:t>
                              </m:r>
                            </m:e>
                          </m:mr>
                        </m:m>
                        <m:r>
                          <a:rPr lang="hu-HU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     </m:t>
                        </m:r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hu-HU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hu-HU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  <m:e>
                              <m:r>
                                <a:rPr lang="hu-HU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hu-HU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e>
                            <m:e>
                              <m:r>
                                <a:rPr lang="hu-HU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hu-HU" b="1" dirty="0" smtClean="0"/>
              </a:p>
              <a:p>
                <a:pPr marL="342900" indent="-342900"/>
                <a:endParaRPr lang="hu-HU" dirty="0"/>
              </a:p>
            </p:txBody>
          </p:sp>
        </mc:Choice>
        <mc:Fallback xmlns="">
          <p:sp>
            <p:nvSpPr>
              <p:cNvPr id="3" name="Szöveg hely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6"/>
              </p:nvPr>
            </p:nvSpPr>
            <p:spPr>
              <a:xfrm>
                <a:off x="179512" y="1052736"/>
                <a:ext cx="8964488" cy="5805264"/>
              </a:xfrm>
              <a:blipFill>
                <a:blip r:embed="rId2"/>
                <a:stretch>
                  <a:fillRect l="-748" t="-315"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30966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E9B2A4F-9AF0-4EE5-81F9-58281AE5997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67548" y="157435"/>
            <a:ext cx="6426713" cy="576057"/>
          </a:xfrm>
        </p:spPr>
        <p:txBody>
          <a:bodyPr/>
          <a:lstStyle/>
          <a:p>
            <a:r>
              <a:rPr lang="hu-HU" dirty="0" err="1"/>
              <a:t>What</a:t>
            </a:r>
            <a:r>
              <a:rPr lang="hu-HU" dirty="0"/>
              <a:t> </a:t>
            </a:r>
            <a:r>
              <a:rPr lang="hu-HU" dirty="0" err="1"/>
              <a:t>can</a:t>
            </a:r>
            <a:r>
              <a:rPr lang="hu-HU" dirty="0"/>
              <a:t> </a:t>
            </a:r>
            <a:r>
              <a:rPr lang="hu-HU" dirty="0" err="1"/>
              <a:t>convolution</a:t>
            </a:r>
            <a:r>
              <a:rPr lang="hu-HU" dirty="0"/>
              <a:t> </a:t>
            </a:r>
            <a:r>
              <a:rPr lang="hu-HU" dirty="0" err="1"/>
              <a:t>do</a:t>
            </a:r>
            <a:r>
              <a:rPr lang="hu-HU" dirty="0"/>
              <a:t>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5929AA62-B180-43E8-B82B-ECED9E6272B6}"/>
                  </a:ext>
                </a:extLst>
              </p:cNvPr>
              <p:cNvSpPr>
                <a:spLocks noGrp="1"/>
              </p:cNvSpPr>
              <p:nvPr>
                <p:ph type="body" sz="quarter" idx="16"/>
              </p:nvPr>
            </p:nvSpPr>
            <p:spPr>
              <a:xfrm>
                <a:off x="467548" y="980728"/>
                <a:ext cx="8496940" cy="5877272"/>
              </a:xfrm>
              <a:solidFill>
                <a:schemeClr val="bg1"/>
              </a:solidFill>
            </p:spPr>
            <p:txBody>
              <a:bodyPr/>
              <a:lstStyle/>
              <a:p>
                <a:endParaRPr lang="hu-HU" dirty="0" smtClean="0"/>
              </a:p>
              <a:p>
                <a:endParaRPr lang="hu-HU" dirty="0"/>
              </a:p>
              <a:p>
                <a:endParaRPr lang="hu-HU" dirty="0" smtClean="0"/>
              </a:p>
              <a:p>
                <a:endParaRPr lang="hu-HU" dirty="0"/>
              </a:p>
              <a:p>
                <a:endParaRPr lang="hu-HU" dirty="0" smtClean="0"/>
              </a:p>
              <a:p>
                <a:endParaRPr lang="hu-HU" dirty="0"/>
              </a:p>
              <a:p>
                <a:r>
                  <a:rPr lang="hu-HU" b="0" i="0" dirty="0" smtClean="0">
                    <a:latin typeface="Cambria Math" panose="02040503050406030204" pitchFamily="18" charset="0"/>
                  </a:rPr>
                  <a:t>Laplace operator </a:t>
                </a:r>
                <a:r>
                  <a:rPr lang="hu-HU" b="0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</a:t>
                </a:r>
                <a:r>
                  <a:rPr lang="hu-HU" b="0" i="0" dirty="0" smtClean="0">
                    <a:latin typeface="Cambria Math" panose="02040503050406030204" pitchFamily="18" charset="0"/>
                  </a:rPr>
                  <a:t> </a:t>
                </a:r>
                <a:r>
                  <a:rPr lang="hu-HU" b="0" i="0" dirty="0" err="1" smtClean="0">
                    <a:latin typeface="Cambria Math" panose="02040503050406030204" pitchFamily="18" charset="0"/>
                  </a:rPr>
                  <a:t>dimensions</a:t>
                </a:r>
                <a:r>
                  <a:rPr lang="hu-HU" b="0" i="0" dirty="0" smtClean="0">
                    <a:latin typeface="Cambria Math" panose="02040503050406030204" pitchFamily="18" charset="0"/>
                  </a:rPr>
                  <a:t> is </a:t>
                </a:r>
                <a:r>
                  <a:rPr lang="hu-HU" b="0" i="0" dirty="0" err="1" smtClean="0">
                    <a:latin typeface="Cambria Math" panose="02040503050406030204" pitchFamily="18" charset="0"/>
                  </a:rPr>
                  <a:t>defined</a:t>
                </a:r>
                <a:r>
                  <a:rPr lang="hu-HU" b="0" i="0" dirty="0" smtClean="0">
                    <a:latin typeface="Cambria Math" panose="02040503050406030204" pitchFamily="18" charset="0"/>
                  </a:rPr>
                  <a:t> </a:t>
                </a:r>
                <a:r>
                  <a:rPr lang="hu-HU" b="0" i="0" dirty="0" err="1" smtClean="0">
                    <a:latin typeface="Cambria Math" panose="02040503050406030204" pitchFamily="18" charset="0"/>
                  </a:rPr>
                  <a:t>as</a:t>
                </a:r>
                <a:r>
                  <a:rPr lang="hu-HU" b="0" i="0" dirty="0" smtClean="0">
                    <a:latin typeface="Cambria Math" panose="02040503050406030204" pitchFamily="18" charset="0"/>
                  </a:rPr>
                  <a:t>: </a:t>
                </a:r>
              </a:p>
              <a:p>
                <a:pPr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hu-HU" b="0" i="0" smtClean="0">
                          <a:latin typeface="Cambria Math" panose="02040503050406030204" pitchFamily="18" charset="0"/>
                        </a:rPr>
                        <m:t>L</m:t>
                      </m:r>
                      <m:d>
                        <m:dPr>
                          <m:begChr m:val="["/>
                          <m:endChr m:val="]"/>
                          <m:ctrlPr>
                            <a:rPr lang="hu-HU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hu-HU" b="0" i="0" smtClean="0">
                              <a:latin typeface="Cambria Math" panose="02040503050406030204" pitchFamily="18" charset="0"/>
                            </a:rPr>
                            <m:t>f</m:t>
                          </m:r>
                        </m:e>
                      </m:d>
                      <m:r>
                        <a:rPr lang="hu-HU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hu-H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hu-H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hu-H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hu-H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hu-H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hu-H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hu-H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f>
                            <m:fPr>
                              <m:ctrlPr>
                                <a:rPr lang="hu-H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hu-HU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hu-HU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</m:e>
                                <m:sup>
                                  <m:r>
                                    <a:rPr lang="hu-HU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hu-H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num>
                            <m:den>
                              <m:r>
                                <a:rPr lang="hu-H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Sup>
                                <m:sSubSupPr>
                                  <m:ctrlPr>
                                    <a:rPr lang="hu-HU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hu-HU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hu-HU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hu-HU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den>
                          </m:f>
                          <m:r>
                            <a:rPr lang="hu-H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 </m:t>
                          </m:r>
                          <m:nary>
                            <m:naryPr>
                              <m:chr m:val="∑"/>
                              <m:ctrlPr>
                                <a:rPr lang="hu-H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hu-H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hu-H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hu-H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f>
                                <m:fPr>
                                  <m:ctrlPr>
                                    <a:rPr lang="hu-HU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hu-HU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</m:num>
                                <m:den>
                                  <m:r>
                                    <a:rPr lang="hu-HU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hu-HU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hu-HU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hu-HU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den>
                              </m:f>
                              <m:d>
                                <m:dPr>
                                  <m:ctrlPr>
                                    <a:rPr lang="hu-HU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hu-HU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hu-HU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hu-HU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𝑓</m:t>
                                      </m:r>
                                    </m:num>
                                    <m:den>
                                      <m:r>
                                        <a:rPr lang="hu-HU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lang="hu-HU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hu-HU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hu-HU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</m:nary>
                          <m:r>
                            <a:rPr lang="hu-H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            </m:t>
                          </m:r>
                          <m:r>
                            <m:rPr>
                              <m:nor/>
                            </m:rPr>
                            <a:rPr lang="hu-HU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Eq</m:t>
                          </m:r>
                          <m:r>
                            <m:rPr>
                              <m:nor/>
                            </m:rPr>
                            <a:rPr lang="hu-HU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 (1)</m:t>
                          </m:r>
                        </m:e>
                      </m:nary>
                    </m:oMath>
                  </m:oMathPara>
                </a14:m>
                <a:endParaRPr lang="hu-HU" b="0" i="0" dirty="0" smtClean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hu-HU" b="0" i="0" smtClean="0">
                        <a:latin typeface="Cambria Math" panose="02040503050406030204" pitchFamily="18" charset="0"/>
                      </a:rPr>
                      <m:t>We</m:t>
                    </m:r>
                    <m:r>
                      <m:rPr>
                        <m:nor/>
                      </m:rPr>
                      <a:rPr lang="hu-HU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hu-HU" b="0" i="0" smtClean="0">
                        <a:latin typeface="Cambria Math" panose="02040503050406030204" pitchFamily="18" charset="0"/>
                      </a:rPr>
                      <m:t>derived</m:t>
                    </m:r>
                    <m:r>
                      <m:rPr>
                        <m:nor/>
                      </m:rPr>
                      <a:rPr lang="hu-HU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hu-HU" b="0" i="0" smtClean="0">
                        <a:latin typeface="Cambria Math" panose="02040503050406030204" pitchFamily="18" charset="0"/>
                      </a:rPr>
                      <m:t>the</m:t>
                    </m:r>
                    <m:r>
                      <m:rPr>
                        <m:nor/>
                      </m:rPr>
                      <a:rPr lang="hu-HU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hu-HU" b="0" i="0" smtClean="0">
                        <a:latin typeface="Cambria Math" panose="02040503050406030204" pitchFamily="18" charset="0"/>
                      </a:rPr>
                      <m:t>Laplace</m:t>
                    </m:r>
                    <m:r>
                      <m:rPr>
                        <m:nor/>
                      </m:rPr>
                      <a:rPr lang="hu-HU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hu-HU" b="0" i="0" smtClean="0">
                        <a:latin typeface="Cambria Math" panose="02040503050406030204" pitchFamily="18" charset="0"/>
                      </a:rPr>
                      <m:t>kernel</m:t>
                    </m:r>
                    <m:r>
                      <m:rPr>
                        <m:nor/>
                      </m:rPr>
                      <a:rPr lang="hu-HU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hu-HU" b="0" i="0" smtClean="0">
                        <a:latin typeface="Cambria Math" panose="02040503050406030204" pitchFamily="18" charset="0"/>
                      </a:rPr>
                      <m:t>in</m:t>
                    </m:r>
                    <m:r>
                      <m:rPr>
                        <m:nor/>
                      </m:rPr>
                      <a:rPr lang="hu-HU" b="0" i="0" smtClean="0">
                        <a:latin typeface="Cambria Math" panose="02040503050406030204" pitchFamily="18" charset="0"/>
                      </a:rPr>
                      <m:t> 1</m:t>
                    </m:r>
                    <m:r>
                      <m:rPr>
                        <m:nor/>
                      </m:rPr>
                      <a:rPr lang="hu-HU" b="0" i="0" smtClean="0">
                        <a:latin typeface="Cambria Math" panose="02040503050406030204" pitchFamily="18" charset="0"/>
                      </a:rPr>
                      <m:t>D</m:t>
                    </m:r>
                    <m:r>
                      <m:rPr>
                        <m:nor/>
                      </m:rPr>
                      <a:rPr lang="hu-HU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hu-HU" b="0" i="0" smtClean="0">
                        <a:latin typeface="Cambria Math" panose="02040503050406030204" pitchFamily="18" charset="0"/>
                      </a:rPr>
                      <m:t>pixel</m:t>
                    </m:r>
                    <m:r>
                      <m:rPr>
                        <m:nor/>
                      </m:rPr>
                      <a:rPr lang="hu-HU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hu-HU" b="0" i="0" smtClean="0">
                        <a:latin typeface="Cambria Math" panose="02040503050406030204" pitchFamily="18" charset="0"/>
                      </a:rPr>
                      <m:t>space</m:t>
                    </m:r>
                    <m:r>
                      <m:rPr>
                        <m:nor/>
                      </m:rPr>
                      <a:rPr lang="hu-HU" b="0" i="0" smtClean="0">
                        <a:latin typeface="Cambria Math" panose="02040503050406030204" pitchFamily="18" charset="0"/>
                      </a:rPr>
                      <m:t>:        </m:t>
                    </m:r>
                    <m:d>
                      <m:dPr>
                        <m:begChr m:val="["/>
                        <m:endChr m:val="]"/>
                        <m:ctrlPr>
                          <a:rPr lang="hu-HU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hu-HU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hu-HU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hu-HU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e>
                            <m:e>
                              <m:r>
                                <a:rPr lang="hu-HU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hu-HU" b="0" dirty="0" smtClean="0"/>
              </a:p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hu-HU" b="0" i="0" smtClean="0">
                        <a:latin typeface="Cambria Math" panose="02040503050406030204" pitchFamily="18" charset="0"/>
                      </a:rPr>
                      <m:t>Explain</m:t>
                    </m:r>
                    <m:r>
                      <m:rPr>
                        <m:nor/>
                      </m:rPr>
                      <a:rPr lang="hu-HU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hu-HU" b="0" i="0" smtClean="0">
                        <a:latin typeface="Cambria Math" panose="02040503050406030204" pitchFamily="18" charset="0"/>
                      </a:rPr>
                      <m:t>the</m:t>
                    </m:r>
                    <m:r>
                      <m:rPr>
                        <m:nor/>
                      </m:rPr>
                      <a:rPr lang="hu-HU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hu-HU" b="0" i="0" smtClean="0">
                        <a:latin typeface="Cambria Math" panose="02040503050406030204" pitchFamily="18" charset="0"/>
                      </a:rPr>
                      <m:t>Laplace</m:t>
                    </m:r>
                    <m:r>
                      <m:rPr>
                        <m:nor/>
                      </m:rPr>
                      <a:rPr lang="hu-HU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hu-HU" b="0" i="0" smtClean="0">
                        <a:latin typeface="Cambria Math" panose="02040503050406030204" pitchFamily="18" charset="0"/>
                      </a:rPr>
                      <m:t>kernel</m:t>
                    </m:r>
                    <m:r>
                      <m:rPr>
                        <m:nor/>
                      </m:rPr>
                      <a:rPr lang="hu-HU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hu-HU" b="0" i="0" smtClean="0">
                        <a:latin typeface="Cambria Math" panose="02040503050406030204" pitchFamily="18" charset="0"/>
                      </a:rPr>
                      <m:t>in</m:t>
                    </m:r>
                    <m:r>
                      <m:rPr>
                        <m:nor/>
                      </m:rPr>
                      <a:rPr lang="hu-HU" b="0" i="0" smtClean="0">
                        <a:latin typeface="Cambria Math" panose="02040503050406030204" pitchFamily="18" charset="0"/>
                      </a:rPr>
                      <m:t> 2</m:t>
                    </m:r>
                    <m:r>
                      <m:rPr>
                        <m:nor/>
                      </m:rPr>
                      <a:rPr lang="hu-HU" b="0" i="0" smtClean="0">
                        <a:latin typeface="Cambria Math" panose="02040503050406030204" pitchFamily="18" charset="0"/>
                      </a:rPr>
                      <m:t>D</m:t>
                    </m:r>
                    <m:r>
                      <m:rPr>
                        <m:nor/>
                      </m:rPr>
                      <a:rPr lang="hu-HU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hu-HU" b="0" i="0" smtClean="0">
                        <a:latin typeface="Cambria Math" panose="02040503050406030204" pitchFamily="18" charset="0"/>
                      </a:rPr>
                      <m:t>pixel</m:t>
                    </m:r>
                    <m:r>
                      <m:rPr>
                        <m:nor/>
                      </m:rPr>
                      <a:rPr lang="hu-HU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hu-HU" b="0" i="0" smtClean="0">
                        <a:latin typeface="Cambria Math" panose="02040503050406030204" pitchFamily="18" charset="0"/>
                      </a:rPr>
                      <m:t>space</m:t>
                    </m:r>
                    <m:r>
                      <m:rPr>
                        <m:nor/>
                      </m:rPr>
                      <a:rPr lang="hu-HU" b="0" i="0" smtClean="0">
                        <a:latin typeface="Cambria Math" panose="02040503050406030204" pitchFamily="18" charset="0"/>
                      </a:rPr>
                      <m:t>:              </m:t>
                    </m:r>
                    <m:r>
                      <a:rPr lang="hu-HU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hu-HU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hu-HU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hu-HU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hu-HU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hu-HU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hu-HU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hu-HU" b="0" i="1" smtClean="0">
                                  <a:latin typeface="Cambria Math" panose="02040503050406030204" pitchFamily="18" charset="0"/>
                                </a:rPr>
                                <m:t>−4</m:t>
                              </m:r>
                            </m:e>
                            <m:e>
                              <m:r>
                                <a:rPr lang="hu-HU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hu-HU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hu-HU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hu-HU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hu-HU" dirty="0" smtClean="0"/>
              </a:p>
              <a:p>
                <a:r>
                  <a:rPr lang="hu-HU" b="1" dirty="0" err="1" smtClean="0">
                    <a:solidFill>
                      <a:srgbClr val="C00000"/>
                    </a:solidFill>
                  </a:rPr>
                  <a:t>What</a:t>
                </a:r>
                <a:r>
                  <a:rPr lang="hu-HU" b="1" dirty="0" smtClean="0">
                    <a:solidFill>
                      <a:srgbClr val="C00000"/>
                    </a:solidFill>
                  </a:rPr>
                  <a:t> is </a:t>
                </a:r>
                <a:r>
                  <a:rPr lang="hu-HU" b="1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 </a:t>
                </a:r>
                <a:r>
                  <a:rPr lang="hu-HU" b="1" dirty="0" smtClean="0">
                    <a:solidFill>
                      <a:srgbClr val="C00000"/>
                    </a:solidFill>
                    <a:latin typeface="+mj-lt"/>
                    <a:ea typeface="Cambria" panose="02040503050406030204" pitchFamily="18" charset="0"/>
                    <a:cs typeface="Times New Roman" panose="02020603050405020304" pitchFamily="18" charset="0"/>
                  </a:rPr>
                  <a:t>in </a:t>
                </a:r>
                <a:r>
                  <a:rPr lang="hu-HU" b="1" dirty="0" err="1" smtClean="0">
                    <a:solidFill>
                      <a:srgbClr val="C00000"/>
                    </a:solidFill>
                    <a:latin typeface="+mj-lt"/>
                    <a:ea typeface="Cambria" panose="02040503050406030204" pitchFamily="18" charset="0"/>
                    <a:cs typeface="Times New Roman" panose="02020603050405020304" pitchFamily="18" charset="0"/>
                  </a:rPr>
                  <a:t>the</a:t>
                </a:r>
                <a:r>
                  <a:rPr lang="hu-HU" b="1" dirty="0" smtClean="0">
                    <a:solidFill>
                      <a:srgbClr val="C00000"/>
                    </a:solidFill>
                    <a:latin typeface="+mj-lt"/>
                    <a:ea typeface="Cambria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hu-HU" b="1" dirty="0" err="1" smtClean="0">
                    <a:solidFill>
                      <a:srgbClr val="C00000"/>
                    </a:solidFill>
                    <a:latin typeface="+mj-lt"/>
                    <a:ea typeface="Cambria" panose="02040503050406030204" pitchFamily="18" charset="0"/>
                    <a:cs typeface="Times New Roman" panose="02020603050405020304" pitchFamily="18" charset="0"/>
                  </a:rPr>
                  <a:t>case</a:t>
                </a:r>
                <a:r>
                  <a:rPr lang="hu-HU" b="1" dirty="0" smtClean="0">
                    <a:solidFill>
                      <a:srgbClr val="C00000"/>
                    </a:solidFill>
                    <a:latin typeface="+mj-lt"/>
                    <a:ea typeface="Cambria" panose="02040503050406030204" pitchFamily="18" charset="0"/>
                    <a:cs typeface="Times New Roman" panose="02020603050405020304" pitchFamily="18" charset="0"/>
                  </a:rPr>
                  <a:t> of an image </a:t>
                </a:r>
                <a:r>
                  <a:rPr lang="hu-HU" b="1" dirty="0" smtClean="0">
                    <a:solidFill>
                      <a:srgbClr val="C00000"/>
                    </a:solidFill>
                  </a:rPr>
                  <a:t>? </a:t>
                </a:r>
              </a:p>
              <a:p>
                <a:r>
                  <a:rPr lang="hu-HU" b="1" dirty="0" err="1" smtClean="0">
                    <a:solidFill>
                      <a:srgbClr val="C00000"/>
                    </a:solidFill>
                  </a:rPr>
                  <a:t>What</a:t>
                </a:r>
                <a:r>
                  <a:rPr lang="hu-HU" b="1" dirty="0" smtClean="0">
                    <a:solidFill>
                      <a:srgbClr val="C00000"/>
                    </a:solidFill>
                  </a:rPr>
                  <a:t> </a:t>
                </a:r>
                <a:r>
                  <a:rPr lang="hu-HU" b="1" dirty="0" err="1" smtClean="0">
                    <a:solidFill>
                      <a:srgbClr val="C00000"/>
                    </a:solidFill>
                  </a:rPr>
                  <a:t>happens</a:t>
                </a:r>
                <a:r>
                  <a:rPr lang="hu-HU" b="1" dirty="0" smtClean="0">
                    <a:solidFill>
                      <a:srgbClr val="C00000"/>
                    </a:solidFill>
                  </a:rPr>
                  <a:t> </a:t>
                </a:r>
                <a:r>
                  <a:rPr lang="hu-HU" b="1" dirty="0" err="1" smtClean="0">
                    <a:solidFill>
                      <a:srgbClr val="C00000"/>
                    </a:solidFill>
                  </a:rPr>
                  <a:t>on</a:t>
                </a:r>
                <a:r>
                  <a:rPr lang="hu-HU" b="1" dirty="0" smtClean="0">
                    <a:solidFill>
                      <a:srgbClr val="C00000"/>
                    </a:solidFill>
                  </a:rPr>
                  <a:t> a constant </a:t>
                </a:r>
                <a:r>
                  <a:rPr lang="hu-HU" b="1" dirty="0" err="1" smtClean="0">
                    <a:solidFill>
                      <a:srgbClr val="C00000"/>
                    </a:solidFill>
                  </a:rPr>
                  <a:t>regions</a:t>
                </a:r>
                <a:r>
                  <a:rPr lang="hu-HU" b="1" dirty="0" smtClean="0">
                    <a:solidFill>
                      <a:srgbClr val="C00000"/>
                    </a:solidFill>
                  </a:rPr>
                  <a:t>, </a:t>
                </a:r>
                <a:r>
                  <a:rPr lang="hu-HU" b="1" dirty="0" err="1" smtClean="0">
                    <a:solidFill>
                      <a:srgbClr val="C00000"/>
                    </a:solidFill>
                  </a:rPr>
                  <a:t>e.g</a:t>
                </a:r>
                <a:r>
                  <a:rPr lang="hu-HU" b="1" dirty="0" smtClean="0">
                    <a:solidFill>
                      <a:srgbClr val="C00000"/>
                    </a:solidFill>
                  </a:rPr>
                  <a:t>., </a:t>
                </a:r>
                <a:r>
                  <a:rPr lang="hu-HU" b="1" dirty="0" err="1" smtClean="0">
                    <a:solidFill>
                      <a:srgbClr val="C00000"/>
                    </a:solidFill>
                  </a:rPr>
                  <a:t>at</a:t>
                </a:r>
                <a:r>
                  <a:rPr lang="hu-HU" b="1" dirty="0" smtClean="0">
                    <a:solidFill>
                      <a:srgbClr val="C00000"/>
                    </a:solidFill>
                  </a:rPr>
                  <a:t> </a:t>
                </a:r>
                <a:r>
                  <a:rPr lang="hu-HU" b="1" dirty="0" err="1" smtClean="0">
                    <a:solidFill>
                      <a:srgbClr val="C00000"/>
                    </a:solidFill>
                  </a:rPr>
                  <a:t>the</a:t>
                </a:r>
                <a:r>
                  <a:rPr lang="hu-HU" b="1" dirty="0" smtClean="0">
                    <a:solidFill>
                      <a:srgbClr val="C00000"/>
                    </a:solidFill>
                  </a:rPr>
                  <a:t> </a:t>
                </a:r>
                <a:r>
                  <a:rPr lang="hu-HU" b="1" dirty="0" err="1" smtClean="0">
                    <a:solidFill>
                      <a:srgbClr val="C00000"/>
                    </a:solidFill>
                  </a:rPr>
                  <a:t>sky</a:t>
                </a:r>
                <a:r>
                  <a:rPr lang="hu-HU" b="1" dirty="0" smtClean="0">
                    <a:solidFill>
                      <a:srgbClr val="C00000"/>
                    </a:solidFill>
                  </a:rPr>
                  <a:t> in </a:t>
                </a:r>
                <a:r>
                  <a:rPr lang="hu-HU" b="1" dirty="0" err="1" smtClean="0">
                    <a:solidFill>
                      <a:srgbClr val="C00000"/>
                    </a:solidFill>
                  </a:rPr>
                  <a:t>the</a:t>
                </a:r>
                <a:r>
                  <a:rPr lang="hu-HU" b="1" dirty="0" smtClean="0">
                    <a:solidFill>
                      <a:srgbClr val="C00000"/>
                    </a:solidFill>
                  </a:rPr>
                  <a:t> image?</a:t>
                </a:r>
                <a:endParaRPr lang="hu-HU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5929AA62-B180-43E8-B82B-ECED9E6272B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6"/>
              </p:nvPr>
            </p:nvSpPr>
            <p:spPr>
              <a:xfrm>
                <a:off x="467548" y="980728"/>
                <a:ext cx="8496940" cy="5877272"/>
              </a:xfrm>
              <a:blipFill>
                <a:blip r:embed="rId2"/>
                <a:stretch>
                  <a:fillRect l="-861" b="-2386"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338" name="Picture 2">
            <a:extLst>
              <a:ext uri="{FF2B5EF4-FFF2-40B4-BE49-F238E27FC236}">
                <a16:creationId xmlns:a16="http://schemas.microsoft.com/office/drawing/2014/main" id="{49601EA1-BF0E-4B48-ACA3-92804DD478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137" y="769245"/>
            <a:ext cx="6858430" cy="2647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zövegdoboz 3"/>
          <p:cNvSpPr txBox="1"/>
          <p:nvPr/>
        </p:nvSpPr>
        <p:spPr>
          <a:xfrm>
            <a:off x="5807533" y="157435"/>
            <a:ext cx="20882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dirty="0" err="1" smtClean="0">
                <a:solidFill>
                  <a:srgbClr val="6DC1EC"/>
                </a:solidFill>
              </a:rPr>
              <a:t>What</a:t>
            </a:r>
            <a:r>
              <a:rPr lang="hu-HU" sz="2800" dirty="0" smtClean="0">
                <a:solidFill>
                  <a:srgbClr val="6DC1EC"/>
                </a:solidFill>
              </a:rPr>
              <a:t> is </a:t>
            </a:r>
            <a:r>
              <a:rPr lang="hu-HU" sz="2800" dirty="0" err="1" smtClean="0">
                <a:solidFill>
                  <a:srgbClr val="6DC1EC"/>
                </a:solidFill>
              </a:rPr>
              <a:t>this</a:t>
            </a:r>
            <a:r>
              <a:rPr lang="hu-HU" sz="2800" dirty="0" smtClean="0">
                <a:solidFill>
                  <a:srgbClr val="6DC1EC"/>
                </a:solidFill>
              </a:rPr>
              <a:t>?</a:t>
            </a:r>
            <a:endParaRPr lang="hu-HU" sz="2800" dirty="0">
              <a:solidFill>
                <a:srgbClr val="6DC1EC"/>
              </a:solidFill>
            </a:endParaRPr>
          </a:p>
        </p:txBody>
      </p:sp>
      <p:cxnSp>
        <p:nvCxnSpPr>
          <p:cNvPr id="6" name="Egyenes összekötő nyíllal 5"/>
          <p:cNvCxnSpPr>
            <a:stCxn id="4" idx="2"/>
          </p:cNvCxnSpPr>
          <p:nvPr/>
        </p:nvCxnSpPr>
        <p:spPr>
          <a:xfrm flipH="1">
            <a:off x="4716016" y="680655"/>
            <a:ext cx="2135633" cy="876137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4022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1F6990E-B9E8-4C12-A1E9-0DB5CBDDC91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67548" y="404671"/>
            <a:ext cx="7056780" cy="576057"/>
          </a:xfrm>
        </p:spPr>
        <p:txBody>
          <a:bodyPr/>
          <a:lstStyle/>
          <a:p>
            <a:r>
              <a:rPr lang="hu-HU" dirty="0" err="1"/>
              <a:t>Blurring</a:t>
            </a:r>
            <a:r>
              <a:rPr lang="hu-HU" dirty="0"/>
              <a:t>: </a:t>
            </a:r>
            <a:r>
              <a:rPr lang="hu-HU" dirty="0" err="1"/>
              <a:t>Convolution</a:t>
            </a:r>
            <a:r>
              <a:rPr lang="hu-HU" dirty="0"/>
              <a:t> </a:t>
            </a:r>
            <a:r>
              <a:rPr lang="hu-HU" dirty="0" err="1"/>
              <a:t>with</a:t>
            </a:r>
            <a:r>
              <a:rPr lang="hu-HU" dirty="0"/>
              <a:t> a 2D Gaussian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4CA94256-C4C2-480C-8791-D55D2D68D8C4}"/>
                  </a:ext>
                </a:extLst>
              </p:cNvPr>
              <p:cNvSpPr>
                <a:spLocks noGrp="1"/>
              </p:cNvSpPr>
              <p:nvPr>
                <p:ph type="body" sz="quarter" idx="16"/>
              </p:nvPr>
            </p:nvSpPr>
            <p:spPr>
              <a:xfrm>
                <a:off x="107504" y="1052736"/>
                <a:ext cx="9036496" cy="5184352"/>
              </a:xfrm>
              <a:solidFill>
                <a:schemeClr val="bg1"/>
              </a:solidFill>
            </p:spPr>
            <p:txBody>
              <a:bodyPr/>
              <a:lstStyle/>
              <a:p>
                <a:pPr indent="0">
                  <a:buNone/>
                </a:pPr>
                <a:r>
                  <a:rPr lang="hu-HU" dirty="0" smtClean="0"/>
                  <a:t>Value of a Gaussian </a:t>
                </a:r>
                <a:r>
                  <a:rPr lang="hu-HU" dirty="0"/>
                  <a:t>kernel </a:t>
                </a:r>
                <a:r>
                  <a:rPr lang="hu-HU" dirty="0" smtClean="0"/>
                  <a:t>centered </a:t>
                </a:r>
                <a:r>
                  <a:rPr lang="hu-HU" dirty="0" err="1"/>
                  <a:t>at</a:t>
                </a:r>
                <a:r>
                  <a:rPr lang="hu-HU" dirty="0"/>
                  <a:t> </a:t>
                </a:r>
                <a:r>
                  <a:rPr lang="hu-HU" dirty="0" err="1"/>
                  <a:t>point</a:t>
                </a:r>
                <a:r>
                  <a:rPr lang="hu-HU" dirty="0"/>
                  <a:t> (0,0</a:t>
                </a:r>
                <a:r>
                  <a:rPr lang="hu-HU" dirty="0" smtClean="0"/>
                  <a:t>) </a:t>
                </a:r>
                <a:r>
                  <a:rPr lang="hu-HU" dirty="0" err="1" smtClean="0"/>
                  <a:t>with</a:t>
                </a:r>
                <a:r>
                  <a:rPr lang="hu-HU" dirty="0" smtClean="0"/>
                  <a:t> STD </a:t>
                </a:r>
                <a:r>
                  <a:rPr lang="hu-HU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</a:t>
                </a:r>
                <a:r>
                  <a:rPr lang="hu-HU" dirty="0" smtClean="0">
                    <a:sym typeface="Symbol" panose="05050102010706020507" pitchFamily="18" charset="2"/>
                  </a:rPr>
                  <a:t> </a:t>
                </a:r>
                <a:r>
                  <a:rPr lang="hu-HU" dirty="0" err="1" smtClean="0"/>
                  <a:t>at</a:t>
                </a:r>
                <a:r>
                  <a:rPr lang="hu-HU" dirty="0" smtClean="0"/>
                  <a:t> pixel (</a:t>
                </a:r>
                <a:r>
                  <a:rPr lang="hu-HU" i="1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hu-HU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</a:t>
                </a:r>
                <a:r>
                  <a:rPr lang="hu-HU" i="1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j</a:t>
                </a:r>
                <a:r>
                  <a:rPr lang="hu-HU" dirty="0" smtClean="0"/>
                  <a:t>):</a:t>
                </a:r>
              </a:p>
              <a:p>
                <a:pPr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hu-HU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hu-HU" b="0" i="0" smtClean="0"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hu-HU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hu-HU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hu-HU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hu-HU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hu-HU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sup>
                                  <m:r>
                                    <a:rPr lang="hu-HU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hu-HU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hu-HU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hu-HU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  <m:sup>
                                  <m:r>
                                    <a:rPr lang="hu-HU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hu-HU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hu-HU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hu-HU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hu-HU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sup>
                      </m:sSup>
                      <m:r>
                        <m:rPr>
                          <m:nor/>
                        </m:rPr>
                        <a:rPr lang="hu-HU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hu-HU" b="0" i="0" smtClean="0">
                          <a:latin typeface="Cambria Math" panose="02040503050406030204" pitchFamily="18" charset="0"/>
                        </a:rPr>
                        <m:t>where</m:t>
                      </m:r>
                      <m:r>
                        <m:rPr>
                          <m:nor/>
                        </m:rPr>
                        <a:rPr lang="hu-HU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hu-HU" b="0" i="0" smtClean="0">
                          <a:latin typeface="Cambria Math" panose="02040503050406030204" pitchFamily="18" charset="0"/>
                        </a:rPr>
                        <m:t>N</m:t>
                      </m:r>
                      <m:r>
                        <m:rPr>
                          <m:nor/>
                        </m:rPr>
                        <a:rPr lang="hu-HU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hu-HU" b="0" i="0" smtClean="0">
                          <a:latin typeface="Cambria Math" panose="02040503050406030204" pitchFamily="18" charset="0"/>
                        </a:rPr>
                        <m:t>is</m:t>
                      </m:r>
                      <m:r>
                        <m:rPr>
                          <m:nor/>
                        </m:rPr>
                        <a:rPr lang="hu-HU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hu-HU" b="0" i="0" smtClean="0">
                          <a:latin typeface="Cambria Math" panose="02040503050406030204" pitchFamily="18" charset="0"/>
                        </a:rPr>
                        <m:t>a</m:t>
                      </m:r>
                      <m:r>
                        <m:rPr>
                          <m:nor/>
                        </m:rPr>
                        <a:rPr lang="hu-HU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hu-HU" b="0" i="0" smtClean="0">
                          <a:latin typeface="Cambria Math" panose="02040503050406030204" pitchFamily="18" charset="0"/>
                        </a:rPr>
                        <m:t>normalizer</m:t>
                      </m:r>
                    </m:oMath>
                  </m:oMathPara>
                </a14:m>
                <a:endParaRPr lang="hu-HU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4CA94256-C4C2-480C-8791-D55D2D68D8C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6"/>
              </p:nvPr>
            </p:nvSpPr>
            <p:spPr>
              <a:xfrm>
                <a:off x="107504" y="1052736"/>
                <a:ext cx="9036496" cy="5184352"/>
              </a:xfrm>
              <a:blipFill>
                <a:blip r:embed="rId2"/>
                <a:stretch>
                  <a:fillRect l="-877" t="-588"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9B0C5041-DA96-4515-A22A-B7B1DBF168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32409"/>
            <a:ext cx="8210550" cy="47434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2F1A870-791C-4D75-880A-120CC66853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1200" y="2122884"/>
            <a:ext cx="4076700" cy="4762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959E430-FF1F-44CF-8777-921B3D8D9C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1200" y="2132409"/>
            <a:ext cx="4105275" cy="469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424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C55DFF3-FB38-444B-8A39-993B346F493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hu-HU" dirty="0"/>
              <a:t>Gaussian and downsampling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61165B-75E6-4B7E-B105-304FF9AC25A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844652-DC92-4BF2-B2F5-800794D2B4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232274"/>
            <a:ext cx="5524500" cy="33432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77CB829-F658-4AB0-ABF2-F8D81E6A51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1196976"/>
            <a:ext cx="6600825" cy="4953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47DA4E3-7B15-44BB-A6E8-0B4AE1DB57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612" y="1168980"/>
            <a:ext cx="7686675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990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A844453-6A4E-4B82-B353-7E98FC8481F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67548" y="404671"/>
            <a:ext cx="7344812" cy="576057"/>
          </a:xfrm>
        </p:spPr>
        <p:txBody>
          <a:bodyPr/>
          <a:lstStyle/>
          <a:p>
            <a:r>
              <a:rPr lang="hu-HU" dirty="0"/>
              <a:t>Upsampling: </a:t>
            </a:r>
          </a:p>
          <a:p>
            <a:r>
              <a:rPr lang="hu-HU" dirty="0" err="1"/>
              <a:t>relevant</a:t>
            </a:r>
            <a:r>
              <a:rPr lang="hu-HU" dirty="0"/>
              <a:t> </a:t>
            </a:r>
            <a:r>
              <a:rPr lang="hu-HU" dirty="0" err="1"/>
              <a:t>for</a:t>
            </a:r>
            <a:r>
              <a:rPr lang="hu-HU" dirty="0"/>
              <a:t> </a:t>
            </a:r>
            <a:r>
              <a:rPr lang="hu-HU" dirty="0" err="1"/>
              <a:t>convolutional</a:t>
            </a:r>
            <a:r>
              <a:rPr lang="hu-HU" dirty="0"/>
              <a:t> </a:t>
            </a:r>
            <a:r>
              <a:rPr lang="hu-HU" dirty="0" err="1"/>
              <a:t>autoencoders</a:t>
            </a:r>
            <a:endParaRPr lang="hu-H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74DCD0-A877-4180-ACC0-1BD6490CE10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hu-H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195B97-4576-4CF6-8692-2EB7D174A8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483" y="1900237"/>
            <a:ext cx="6199430" cy="3472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504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1B8E803-F35E-4FDB-997F-BA1BFDCE7FD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67548" y="404671"/>
            <a:ext cx="7560836" cy="576057"/>
          </a:xfrm>
        </p:spPr>
        <p:txBody>
          <a:bodyPr/>
          <a:lstStyle/>
          <a:p>
            <a:r>
              <a:rPr lang="hu-HU" dirty="0" err="1"/>
              <a:t>Recall</a:t>
            </a:r>
            <a:r>
              <a:rPr lang="hu-HU" dirty="0"/>
              <a:t>: </a:t>
            </a:r>
            <a:r>
              <a:rPr lang="hu-HU" dirty="0" err="1"/>
              <a:t>it</a:t>
            </a:r>
            <a:r>
              <a:rPr lang="hu-HU" dirty="0"/>
              <a:t> </a:t>
            </a:r>
            <a:r>
              <a:rPr lang="hu-HU" dirty="0" err="1"/>
              <a:t>can</a:t>
            </a:r>
            <a:r>
              <a:rPr lang="hu-HU" dirty="0"/>
              <a:t> be </a:t>
            </a:r>
            <a:r>
              <a:rPr lang="hu-HU" dirty="0" err="1"/>
              <a:t>reversed</a:t>
            </a:r>
            <a:r>
              <a:rPr lang="hu-HU" dirty="0"/>
              <a:t> </a:t>
            </a:r>
            <a:r>
              <a:rPr lang="hu-HU" dirty="0" err="1"/>
              <a:t>by</a:t>
            </a:r>
            <a:r>
              <a:rPr lang="hu-HU" dirty="0"/>
              <a:t> superresolution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F76777-8B83-4F38-BC3B-1ABA768F1D8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F5EFB7-0637-495B-8E8A-EE1E45EA11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5228" y="1209253"/>
            <a:ext cx="5705475" cy="517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10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D4214BA-C311-47DF-9682-5F13EF44822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67548" y="404671"/>
            <a:ext cx="7560836" cy="576057"/>
          </a:xfrm>
        </p:spPr>
        <p:txBody>
          <a:bodyPr/>
          <a:lstStyle/>
          <a:p>
            <a:r>
              <a:rPr lang="hu-HU" dirty="0" err="1"/>
              <a:t>Many</a:t>
            </a:r>
            <a:r>
              <a:rPr lang="hu-HU" dirty="0"/>
              <a:t> </a:t>
            </a:r>
            <a:r>
              <a:rPr lang="hu-HU" dirty="0" err="1"/>
              <a:t>other</a:t>
            </a:r>
            <a:r>
              <a:rPr lang="hu-HU" dirty="0"/>
              <a:t> </a:t>
            </a:r>
            <a:r>
              <a:rPr lang="hu-HU" dirty="0" err="1"/>
              <a:t>versions</a:t>
            </a:r>
            <a:r>
              <a:rPr lang="hu-HU" dirty="0"/>
              <a:t>: Laplacian of Gaussian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C05F96-B38C-46EB-BC55-4F7305C8EFF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hu-HU" dirty="0" smtClean="0"/>
          </a:p>
          <a:p>
            <a:endParaRPr lang="hu-HU" dirty="0"/>
          </a:p>
          <a:p>
            <a:endParaRPr lang="hu-HU" dirty="0" smtClean="0"/>
          </a:p>
          <a:p>
            <a:endParaRPr lang="hu-HU" dirty="0"/>
          </a:p>
          <a:p>
            <a:endParaRPr lang="hu-HU" dirty="0" smtClean="0"/>
          </a:p>
          <a:p>
            <a:endParaRPr lang="hu-HU" dirty="0"/>
          </a:p>
          <a:p>
            <a:endParaRPr lang="hu-HU" dirty="0" smtClean="0"/>
          </a:p>
          <a:p>
            <a:endParaRPr lang="hu-HU" dirty="0"/>
          </a:p>
          <a:p>
            <a:endParaRPr lang="hu-HU" dirty="0" smtClean="0"/>
          </a:p>
          <a:p>
            <a:endParaRPr lang="hu-HU" dirty="0"/>
          </a:p>
          <a:p>
            <a:endParaRPr lang="hu-HU" dirty="0" smtClean="0"/>
          </a:p>
          <a:p>
            <a:r>
              <a:rPr lang="hu-HU" dirty="0"/>
              <a:t> </a:t>
            </a:r>
            <a:r>
              <a:rPr lang="hu-HU" dirty="0" err="1" smtClean="0"/>
              <a:t>What</a:t>
            </a:r>
            <a:r>
              <a:rPr lang="hu-HU" dirty="0" smtClean="0"/>
              <a:t> is </a:t>
            </a:r>
            <a:r>
              <a:rPr lang="hu-HU" dirty="0" err="1" smtClean="0"/>
              <a:t>the</a:t>
            </a:r>
            <a:r>
              <a:rPr lang="hu-HU" dirty="0" smtClean="0"/>
              <a:t> Laplacian of Gaussian (</a:t>
            </a:r>
            <a:r>
              <a:rPr lang="hu-HU" dirty="0" err="1" smtClean="0"/>
              <a:t>LoG</a:t>
            </a:r>
            <a:r>
              <a:rPr lang="hu-HU" dirty="0" smtClean="0"/>
              <a:t>)?</a:t>
            </a:r>
          </a:p>
          <a:p>
            <a:pPr lvl="1"/>
            <a:r>
              <a:rPr lang="hu-HU" dirty="0"/>
              <a:t> </a:t>
            </a:r>
            <a:r>
              <a:rPr lang="hu-HU" dirty="0" err="1" smtClean="0"/>
              <a:t>Easy</a:t>
            </a:r>
            <a:r>
              <a:rPr lang="hu-HU" dirty="0" smtClean="0"/>
              <a:t>: f in </a:t>
            </a:r>
            <a:r>
              <a:rPr lang="hu-HU" dirty="0" err="1" smtClean="0"/>
              <a:t>Eq</a:t>
            </a:r>
            <a:r>
              <a:rPr lang="hu-HU" dirty="0" smtClean="0"/>
              <a:t>, (1) is </a:t>
            </a:r>
            <a:r>
              <a:rPr lang="hu-HU" dirty="0" err="1" smtClean="0"/>
              <a:t>the</a:t>
            </a:r>
            <a:r>
              <a:rPr lang="hu-HU" dirty="0" smtClean="0"/>
              <a:t> Gaussian </a:t>
            </a:r>
            <a:r>
              <a:rPr lang="hu-HU" dirty="0" err="1" smtClean="0"/>
              <a:t>function</a:t>
            </a:r>
            <a:endParaRPr lang="hu-H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4572C4-DBC3-400E-A23B-04D0D41F2F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196976"/>
            <a:ext cx="7724775" cy="405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413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CD63C4-DBB9-41D4-ADC3-D2D1E02681E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hu-HU" dirty="0" err="1"/>
              <a:t>Content</a:t>
            </a:r>
            <a:endParaRPr lang="hu-HU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82DC5A-9E10-432C-85EC-8A106077540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7548" y="1196976"/>
            <a:ext cx="7992884" cy="5184352"/>
          </a:xfrm>
        </p:spPr>
        <p:txBody>
          <a:bodyPr/>
          <a:lstStyle/>
          <a:p>
            <a:r>
              <a:rPr lang="hu-HU" dirty="0"/>
              <a:t>Image is </a:t>
            </a:r>
            <a:r>
              <a:rPr lang="hu-HU" dirty="0" err="1"/>
              <a:t>two</a:t>
            </a:r>
            <a:r>
              <a:rPr lang="hu-HU" dirty="0"/>
              <a:t> </a:t>
            </a:r>
            <a:r>
              <a:rPr lang="hu-HU" dirty="0" err="1"/>
              <a:t>dimensional</a:t>
            </a:r>
            <a:endParaRPr lang="hu-HU" dirty="0"/>
          </a:p>
          <a:p>
            <a:r>
              <a:rPr lang="hu-HU" dirty="0" err="1"/>
              <a:t>Fast</a:t>
            </a:r>
            <a:r>
              <a:rPr lang="hu-HU" dirty="0"/>
              <a:t> </a:t>
            </a:r>
            <a:r>
              <a:rPr lang="hu-HU" dirty="0" err="1"/>
              <a:t>template</a:t>
            </a:r>
            <a:r>
              <a:rPr lang="hu-HU" dirty="0"/>
              <a:t> </a:t>
            </a:r>
            <a:r>
              <a:rPr lang="hu-HU" dirty="0" err="1"/>
              <a:t>matching</a:t>
            </a:r>
            <a:r>
              <a:rPr lang="hu-HU" dirty="0"/>
              <a:t> in </a:t>
            </a:r>
            <a:r>
              <a:rPr lang="hu-HU" dirty="0" smtClean="0"/>
              <a:t>2D</a:t>
            </a:r>
          </a:p>
          <a:p>
            <a:pPr lvl="1"/>
            <a:r>
              <a:rPr lang="hu-HU" dirty="0" err="1" smtClean="0"/>
              <a:t>Convolutional</a:t>
            </a:r>
            <a:r>
              <a:rPr lang="hu-HU" dirty="0" smtClean="0"/>
              <a:t> </a:t>
            </a:r>
            <a:r>
              <a:rPr lang="hu-HU" dirty="0" err="1"/>
              <a:t>networks</a:t>
            </a:r>
            <a:endParaRPr lang="hu-HU" dirty="0"/>
          </a:p>
          <a:p>
            <a:pPr lvl="1"/>
            <a:r>
              <a:rPr lang="hu-HU" dirty="0" err="1"/>
              <a:t>Training</a:t>
            </a:r>
            <a:r>
              <a:rPr lang="hu-HU" dirty="0"/>
              <a:t> </a:t>
            </a:r>
            <a:r>
              <a:rPr lang="hu-HU" dirty="0" err="1"/>
              <a:t>instead</a:t>
            </a:r>
            <a:r>
              <a:rPr lang="hu-HU" dirty="0"/>
              <a:t> of design</a:t>
            </a:r>
          </a:p>
          <a:p>
            <a:pPr lvl="2"/>
            <a:r>
              <a:rPr lang="hu-HU" dirty="0" err="1"/>
              <a:t>Typical</a:t>
            </a:r>
            <a:r>
              <a:rPr lang="hu-HU" dirty="0"/>
              <a:t> </a:t>
            </a:r>
            <a:r>
              <a:rPr lang="hu-HU" dirty="0" err="1"/>
              <a:t>layers</a:t>
            </a:r>
            <a:r>
              <a:rPr lang="hu-HU" dirty="0"/>
              <a:t>: </a:t>
            </a:r>
            <a:r>
              <a:rPr lang="hu-HU" dirty="0" err="1" smtClean="0"/>
              <a:t>Convolutional</a:t>
            </a:r>
            <a:r>
              <a:rPr lang="hu-HU" dirty="0" smtClean="0"/>
              <a:t>, </a:t>
            </a:r>
            <a:r>
              <a:rPr lang="hu-HU" dirty="0" err="1" smtClean="0"/>
              <a:t>Pooling</a:t>
            </a:r>
            <a:r>
              <a:rPr lang="hu-HU" dirty="0"/>
              <a:t>, </a:t>
            </a:r>
            <a:r>
              <a:rPr lang="hu-HU" dirty="0" err="1" smtClean="0"/>
              <a:t>Fully</a:t>
            </a:r>
            <a:r>
              <a:rPr lang="hu-HU" dirty="0" smtClean="0"/>
              <a:t> </a:t>
            </a:r>
            <a:r>
              <a:rPr lang="hu-HU" dirty="0" err="1"/>
              <a:t>connected</a:t>
            </a:r>
            <a:r>
              <a:rPr lang="hu-HU" dirty="0"/>
              <a:t>, </a:t>
            </a:r>
            <a:endParaRPr lang="hu-HU" dirty="0" smtClean="0"/>
          </a:p>
          <a:p>
            <a:pPr lvl="2"/>
            <a:r>
              <a:rPr lang="hu-HU" dirty="0" err="1" smtClean="0"/>
              <a:t>Other</a:t>
            </a:r>
            <a:r>
              <a:rPr lang="hu-HU" dirty="0" smtClean="0"/>
              <a:t> </a:t>
            </a:r>
            <a:r>
              <a:rPr lang="hu-HU" dirty="0" err="1" smtClean="0"/>
              <a:t>things</a:t>
            </a:r>
            <a:r>
              <a:rPr lang="hu-HU" dirty="0" smtClean="0"/>
              <a:t>: Non-</a:t>
            </a:r>
            <a:r>
              <a:rPr lang="hu-HU" dirty="0" err="1" smtClean="0"/>
              <a:t>linearities</a:t>
            </a:r>
            <a:r>
              <a:rPr lang="hu-HU" dirty="0" smtClean="0"/>
              <a:t>, </a:t>
            </a:r>
            <a:r>
              <a:rPr lang="hu-HU" dirty="0" err="1" smtClean="0"/>
              <a:t>Losses</a:t>
            </a:r>
            <a:endParaRPr lang="hu-HU" dirty="0"/>
          </a:p>
          <a:p>
            <a:r>
              <a:rPr lang="hu-HU" dirty="0" err="1"/>
              <a:t>Many</a:t>
            </a:r>
            <a:r>
              <a:rPr lang="hu-HU" dirty="0"/>
              <a:t> </a:t>
            </a:r>
            <a:r>
              <a:rPr lang="hu-HU" dirty="0" err="1"/>
              <a:t>potential</a:t>
            </a:r>
            <a:r>
              <a:rPr lang="hu-HU" dirty="0"/>
              <a:t> </a:t>
            </a:r>
            <a:r>
              <a:rPr lang="hu-HU" dirty="0" err="1"/>
              <a:t>applications</a:t>
            </a:r>
            <a:endParaRPr lang="hu-HU" dirty="0"/>
          </a:p>
          <a:p>
            <a:pPr lvl="1"/>
            <a:r>
              <a:rPr lang="hu-HU" dirty="0" err="1"/>
              <a:t>But</a:t>
            </a:r>
            <a:r>
              <a:rPr lang="hu-HU" dirty="0"/>
              <a:t>: </a:t>
            </a:r>
            <a:r>
              <a:rPr lang="hu-HU" dirty="0" err="1"/>
              <a:t>those</a:t>
            </a:r>
            <a:r>
              <a:rPr lang="hu-HU" dirty="0"/>
              <a:t> </a:t>
            </a:r>
            <a:r>
              <a:rPr lang="hu-HU" dirty="0" err="1"/>
              <a:t>networks</a:t>
            </a:r>
            <a:r>
              <a:rPr lang="hu-HU" dirty="0"/>
              <a:t> </a:t>
            </a:r>
            <a:r>
              <a:rPr lang="hu-HU" dirty="0" err="1"/>
              <a:t>have</a:t>
            </a:r>
            <a:r>
              <a:rPr lang="hu-HU" dirty="0"/>
              <a:t> more </a:t>
            </a:r>
            <a:r>
              <a:rPr lang="hu-HU" dirty="0" err="1"/>
              <a:t>complex</a:t>
            </a:r>
            <a:r>
              <a:rPr lang="hu-HU" dirty="0"/>
              <a:t> </a:t>
            </a:r>
            <a:r>
              <a:rPr lang="hu-HU" dirty="0" err="1"/>
              <a:t>architecture</a:t>
            </a:r>
            <a:endParaRPr lang="hu-HU" dirty="0"/>
          </a:p>
          <a:p>
            <a:pPr lvl="1"/>
            <a:r>
              <a:rPr lang="hu-HU" dirty="0" err="1"/>
              <a:t>But</a:t>
            </a:r>
            <a:r>
              <a:rPr lang="hu-HU" dirty="0"/>
              <a:t>: </a:t>
            </a:r>
            <a:r>
              <a:rPr lang="hu-HU" dirty="0" err="1"/>
              <a:t>many</a:t>
            </a:r>
            <a:r>
              <a:rPr lang="hu-HU" dirty="0"/>
              <a:t> of </a:t>
            </a:r>
            <a:r>
              <a:rPr lang="hu-HU" dirty="0" err="1"/>
              <a:t>those</a:t>
            </a:r>
            <a:r>
              <a:rPr lang="hu-HU" dirty="0"/>
              <a:t> </a:t>
            </a:r>
            <a:r>
              <a:rPr lang="hu-HU" dirty="0" err="1"/>
              <a:t>wonders</a:t>
            </a:r>
            <a:r>
              <a:rPr lang="hu-HU" dirty="0"/>
              <a:t> </a:t>
            </a:r>
            <a:r>
              <a:rPr lang="hu-HU" dirty="0" err="1"/>
              <a:t>can</a:t>
            </a:r>
            <a:r>
              <a:rPr lang="hu-HU" dirty="0"/>
              <a:t> be </a:t>
            </a:r>
            <a:r>
              <a:rPr lang="hu-HU" dirty="0" err="1"/>
              <a:t>downloaded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223460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56CA0C7-E368-4AC8-BA41-CDE41F1F043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u-HU" dirty="0" err="1"/>
              <a:t>What</a:t>
            </a:r>
            <a:r>
              <a:rPr lang="hu-HU" dirty="0"/>
              <a:t> </a:t>
            </a:r>
            <a:r>
              <a:rPr lang="hu-HU" dirty="0" err="1"/>
              <a:t>if</a:t>
            </a:r>
            <a:r>
              <a:rPr lang="hu-HU" dirty="0"/>
              <a:t> </a:t>
            </a:r>
            <a:r>
              <a:rPr lang="hu-HU" dirty="0" err="1"/>
              <a:t>we</a:t>
            </a:r>
            <a:r>
              <a:rPr lang="hu-HU" dirty="0"/>
              <a:t> </a:t>
            </a:r>
            <a:r>
              <a:rPr lang="hu-HU" dirty="0" err="1"/>
              <a:t>give</a:t>
            </a:r>
            <a:r>
              <a:rPr lang="hu-HU" dirty="0"/>
              <a:t> </a:t>
            </a:r>
            <a:r>
              <a:rPr lang="hu-HU" dirty="0" err="1"/>
              <a:t>up</a:t>
            </a:r>
            <a:r>
              <a:rPr lang="hu-HU" dirty="0"/>
              <a:t> </a:t>
            </a:r>
            <a:r>
              <a:rPr lang="hu-HU" dirty="0" err="1"/>
              <a:t>to</a:t>
            </a:r>
            <a:r>
              <a:rPr lang="hu-HU" dirty="0"/>
              <a:t> design </a:t>
            </a:r>
            <a:r>
              <a:rPr lang="hu-HU" dirty="0" err="1"/>
              <a:t>filters</a:t>
            </a:r>
            <a:r>
              <a:rPr lang="hu-HU" dirty="0"/>
              <a:t>? </a:t>
            </a:r>
            <a:br>
              <a:rPr lang="hu-HU" dirty="0"/>
            </a:br>
            <a:r>
              <a:rPr lang="hu-HU" dirty="0" err="1"/>
              <a:t>Instead</a:t>
            </a:r>
            <a:r>
              <a:rPr lang="hu-HU" dirty="0"/>
              <a:t>, </a:t>
            </a:r>
            <a:r>
              <a:rPr lang="hu-HU" dirty="0" err="1"/>
              <a:t>we</a:t>
            </a:r>
            <a:r>
              <a:rPr lang="hu-HU" dirty="0"/>
              <a:t> </a:t>
            </a:r>
            <a:r>
              <a:rPr lang="hu-HU" dirty="0" err="1"/>
              <a:t>try</a:t>
            </a:r>
            <a:r>
              <a:rPr lang="hu-HU" dirty="0"/>
              <a:t> </a:t>
            </a:r>
            <a:r>
              <a:rPr lang="hu-HU" dirty="0" err="1"/>
              <a:t>to</a:t>
            </a:r>
            <a:r>
              <a:rPr lang="hu-HU" dirty="0"/>
              <a:t> </a:t>
            </a:r>
            <a:r>
              <a:rPr lang="hu-HU" dirty="0" err="1"/>
              <a:t>train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filters</a:t>
            </a:r>
            <a:r>
              <a:rPr lang="hu-HU" dirty="0"/>
              <a:t> ”</a:t>
            </a:r>
            <a:r>
              <a:rPr lang="hu-HU" dirty="0" err="1"/>
              <a:t>to</a:t>
            </a:r>
            <a:r>
              <a:rPr lang="hu-HU" dirty="0"/>
              <a:t> </a:t>
            </a:r>
            <a:r>
              <a:rPr lang="hu-HU" dirty="0" err="1"/>
              <a:t>do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job</a:t>
            </a:r>
            <a:r>
              <a:rPr lang="hu-HU" dirty="0"/>
              <a:t>”.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A38B07E8-A727-4EC2-8ACF-1C8899D5547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endParaRPr lang="hu-HU" dirty="0"/>
          </a:p>
          <a:p>
            <a:pPr marL="457200" indent="-457200">
              <a:buFont typeface="+mj-lt"/>
              <a:buAutoNum type="arabicPeriod"/>
            </a:pPr>
            <a:r>
              <a:rPr lang="hu-HU" dirty="0" err="1"/>
              <a:t>Compute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cost of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improper</a:t>
            </a:r>
            <a:r>
              <a:rPr lang="hu-HU" dirty="0"/>
              <a:t> </a:t>
            </a:r>
            <a:r>
              <a:rPr lang="hu-HU" dirty="0" err="1"/>
              <a:t>job</a:t>
            </a:r>
            <a:endParaRPr lang="hu-HU" dirty="0"/>
          </a:p>
          <a:p>
            <a:pPr marL="457200" indent="-457200">
              <a:buFont typeface="+mj-lt"/>
              <a:buAutoNum type="arabicPeriod"/>
            </a:pPr>
            <a:r>
              <a:rPr lang="hu-HU" dirty="0" err="1"/>
              <a:t>Train</a:t>
            </a:r>
            <a:r>
              <a:rPr lang="hu-HU" dirty="0"/>
              <a:t> </a:t>
            </a:r>
            <a:r>
              <a:rPr lang="hu-HU" dirty="0" err="1"/>
              <a:t>to</a:t>
            </a:r>
            <a:r>
              <a:rPr lang="hu-HU" dirty="0"/>
              <a:t> </a:t>
            </a:r>
            <a:r>
              <a:rPr lang="hu-HU" dirty="0" err="1"/>
              <a:t>improve</a:t>
            </a:r>
            <a:r>
              <a:rPr lang="hu-HU" dirty="0"/>
              <a:t> performance</a:t>
            </a:r>
          </a:p>
        </p:txBody>
      </p:sp>
    </p:spTree>
    <p:extLst>
      <p:ext uri="{BB962C8B-B14F-4D97-AF65-F5344CB8AC3E}">
        <p14:creationId xmlns:p14="http://schemas.microsoft.com/office/powerpoint/2010/main" val="4293156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0758028-5AAF-4CA7-91EA-59B3B21AA77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hu-HU" dirty="0"/>
              <a:t>Basic </a:t>
            </a:r>
            <a:r>
              <a:rPr lang="hu-HU" dirty="0" err="1"/>
              <a:t>layer</a:t>
            </a:r>
            <a:r>
              <a:rPr lang="hu-HU" dirty="0"/>
              <a:t>: </a:t>
            </a:r>
            <a:r>
              <a:rPr lang="hu-HU" dirty="0" err="1"/>
              <a:t>convolution</a:t>
            </a:r>
            <a:endParaRPr lang="hu-H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6815F2-6B8A-4847-B293-C4C3D85DBAA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77EEA0B5-C038-4280-AF57-96221E25157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" y="2076450"/>
            <a:ext cx="8610600" cy="270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3475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49D9AB0-CDDA-45B9-8D1A-BAEF1177DAE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hu-HU" dirty="0"/>
              <a:t>Basic </a:t>
            </a:r>
            <a:r>
              <a:rPr lang="hu-HU" dirty="0" err="1"/>
              <a:t>layer</a:t>
            </a:r>
            <a:r>
              <a:rPr lang="hu-HU" dirty="0"/>
              <a:t>: </a:t>
            </a:r>
            <a:r>
              <a:rPr lang="hu-HU" dirty="0" err="1"/>
              <a:t>pooling</a:t>
            </a:r>
            <a:endParaRPr lang="hu-H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322B94-C6CF-4E2F-9C0B-9375A7AB251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E5FBC7BC-AC35-496C-B78A-E3D748C6D1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3" y="2433638"/>
            <a:ext cx="9058275" cy="1990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0189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C211F9B-0AED-4845-BE24-950035276EB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hu-HU" dirty="0"/>
              <a:t>Basic </a:t>
            </a:r>
            <a:r>
              <a:rPr lang="hu-HU" dirty="0" err="1"/>
              <a:t>layer</a:t>
            </a:r>
            <a:r>
              <a:rPr lang="hu-HU" dirty="0"/>
              <a:t>: </a:t>
            </a:r>
            <a:r>
              <a:rPr lang="hu-HU" dirty="0" err="1"/>
              <a:t>flattening</a:t>
            </a:r>
            <a:endParaRPr lang="hu-H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CD9D23-598D-4D6B-AC02-E5B7B77ED4D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4D5B9BD7-6EBC-4D4F-A1A1-6B0D26D913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84784"/>
            <a:ext cx="9144000" cy="4764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1632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337B91F-791D-4E13-97C7-88647802641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hu-HU" dirty="0"/>
              <a:t>(</a:t>
            </a:r>
            <a:r>
              <a:rPr lang="hu-HU" dirty="0" err="1"/>
              <a:t>Simple</a:t>
            </a:r>
            <a:r>
              <a:rPr lang="hu-HU" dirty="0"/>
              <a:t> </a:t>
            </a:r>
            <a:r>
              <a:rPr lang="hu-HU" dirty="0" err="1"/>
              <a:t>basic</a:t>
            </a:r>
            <a:r>
              <a:rPr lang="hu-HU" dirty="0"/>
              <a:t>) CNN </a:t>
            </a:r>
            <a:r>
              <a:rPr lang="hu-HU" dirty="0" err="1"/>
              <a:t>architecture</a:t>
            </a:r>
            <a:endParaRPr lang="hu-H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CD9350-587A-47C7-90DD-1CE031A212E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hu-HU" dirty="0" err="1"/>
              <a:t>Unknown</a:t>
            </a:r>
            <a:r>
              <a:rPr lang="hu-HU" dirty="0"/>
              <a:t> </a:t>
            </a:r>
            <a:r>
              <a:rPr lang="hu-HU" dirty="0" err="1"/>
              <a:t>yet</a:t>
            </a:r>
            <a:r>
              <a:rPr lang="hu-HU" dirty="0"/>
              <a:t>: </a:t>
            </a:r>
            <a:r>
              <a:rPr lang="hu-HU" dirty="0" err="1"/>
              <a:t>ReLU</a:t>
            </a:r>
            <a:endParaRPr lang="hu-HU" dirty="0"/>
          </a:p>
        </p:txBody>
      </p:sp>
      <p:pic>
        <p:nvPicPr>
          <p:cNvPr id="18434" name="Picture 2">
            <a:extLst>
              <a:ext uri="{FF2B5EF4-FFF2-40B4-BE49-F238E27FC236}">
                <a16:creationId xmlns:a16="http://schemas.microsoft.com/office/drawing/2014/main" id="{CB162AEE-DB18-4F65-BC8A-EA51BA0CF0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337" y="3666224"/>
            <a:ext cx="8579325" cy="2715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6757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6CB3CC-FC36-487C-8088-2DD3CD3730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7548" y="1196976"/>
            <a:ext cx="8424932" cy="5184352"/>
          </a:xfrm>
        </p:spPr>
        <p:txBody>
          <a:bodyPr/>
          <a:lstStyle/>
          <a:p>
            <a:pPr indent="0">
              <a:buNone/>
            </a:pPr>
            <a:r>
              <a:rPr lang="hu-HU" dirty="0" err="1"/>
              <a:t>So</a:t>
            </a:r>
            <a:r>
              <a:rPr lang="hu-HU" dirty="0"/>
              <a:t>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hu-HU" dirty="0"/>
              <a:t> CNNs </a:t>
            </a:r>
            <a:r>
              <a:rPr lang="hu-HU" dirty="0" err="1"/>
              <a:t>are</a:t>
            </a:r>
            <a:r>
              <a:rPr lang="hu-HU" dirty="0"/>
              <a:t> </a:t>
            </a:r>
            <a:r>
              <a:rPr lang="hu-HU" dirty="0" err="1"/>
              <a:t>made</a:t>
            </a:r>
            <a:r>
              <a:rPr lang="hu-HU" dirty="0"/>
              <a:t> of: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hu-HU" dirty="0"/>
              <a:t> </a:t>
            </a:r>
            <a:r>
              <a:rPr lang="hu-HU" dirty="0" err="1"/>
              <a:t>convolutional</a:t>
            </a:r>
            <a:r>
              <a:rPr lang="hu-HU" dirty="0"/>
              <a:t> </a:t>
            </a:r>
            <a:r>
              <a:rPr lang="hu-HU" dirty="0" err="1"/>
              <a:t>layers</a:t>
            </a:r>
            <a:endParaRPr lang="hu-HU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hu-HU" dirty="0"/>
              <a:t> </a:t>
            </a:r>
            <a:r>
              <a:rPr lang="hu-HU" dirty="0" err="1"/>
              <a:t>pooling</a:t>
            </a:r>
            <a:r>
              <a:rPr lang="hu-HU" dirty="0"/>
              <a:t> </a:t>
            </a:r>
            <a:r>
              <a:rPr lang="hu-HU" dirty="0" err="1"/>
              <a:t>layers</a:t>
            </a:r>
            <a:endParaRPr lang="hu-HU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hu-HU" dirty="0"/>
              <a:t> </a:t>
            </a:r>
            <a:r>
              <a:rPr lang="hu-HU" dirty="0" err="1"/>
              <a:t>dense</a:t>
            </a:r>
            <a:r>
              <a:rPr lang="hu-HU" dirty="0"/>
              <a:t> </a:t>
            </a:r>
            <a:r>
              <a:rPr lang="hu-HU" dirty="0" err="1"/>
              <a:t>layers</a:t>
            </a:r>
            <a:endParaRPr lang="hu-HU" dirty="0"/>
          </a:p>
          <a:p>
            <a:r>
              <a:rPr lang="hu-HU" dirty="0" err="1"/>
              <a:t>BUT</a:t>
            </a:r>
            <a:r>
              <a:rPr lang="hu-HU" dirty="0"/>
              <a:t>: </a:t>
            </a:r>
          </a:p>
          <a:p>
            <a:r>
              <a:rPr lang="hu-HU" dirty="0" err="1"/>
              <a:t>What</a:t>
            </a:r>
            <a:r>
              <a:rPr lang="hu-HU" dirty="0"/>
              <a:t> is a </a:t>
            </a:r>
            <a:r>
              <a:rPr lang="hu-HU" dirty="0" err="1"/>
              <a:t>layer</a:t>
            </a:r>
            <a:r>
              <a:rPr lang="hu-HU" dirty="0"/>
              <a:t>?</a:t>
            </a:r>
          </a:p>
          <a:p>
            <a:r>
              <a:rPr lang="hu-HU" dirty="0" err="1"/>
              <a:t>What</a:t>
            </a:r>
            <a:r>
              <a:rPr lang="hu-HU" dirty="0"/>
              <a:t> </a:t>
            </a:r>
            <a:r>
              <a:rPr lang="hu-HU" dirty="0" err="1"/>
              <a:t>can</a:t>
            </a:r>
            <a:r>
              <a:rPr lang="hu-HU" dirty="0"/>
              <a:t> </a:t>
            </a:r>
            <a:r>
              <a:rPr lang="hu-HU" dirty="0" err="1"/>
              <a:t>layers</a:t>
            </a:r>
            <a:r>
              <a:rPr lang="hu-HU" dirty="0"/>
              <a:t> </a:t>
            </a:r>
            <a:r>
              <a:rPr lang="hu-HU" dirty="0" err="1"/>
              <a:t>do</a:t>
            </a:r>
            <a:r>
              <a:rPr lang="hu-HU" dirty="0"/>
              <a:t>?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801481B7-B890-4582-B823-80A0DEC20F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4235" y="3141050"/>
            <a:ext cx="4192141" cy="3240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3514F5A-1268-4F9C-BBF5-0B30655FC73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hu-HU" dirty="0" err="1"/>
              <a:t>Convolutional</a:t>
            </a:r>
            <a:r>
              <a:rPr lang="hu-HU" dirty="0"/>
              <a:t> </a:t>
            </a:r>
            <a:r>
              <a:rPr lang="hu-HU" dirty="0" err="1"/>
              <a:t>Neural</a:t>
            </a:r>
            <a:r>
              <a:rPr lang="hu-HU" dirty="0"/>
              <a:t> </a:t>
            </a:r>
            <a:r>
              <a:rPr lang="hu-HU" dirty="0" err="1"/>
              <a:t>Networks</a:t>
            </a:r>
            <a:endParaRPr lang="hu-H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D63263-02CF-4E1B-9E21-65ABDCC64C26}"/>
              </a:ext>
            </a:extLst>
          </p:cNvPr>
          <p:cNvSpPr txBox="1"/>
          <p:nvPr/>
        </p:nvSpPr>
        <p:spPr>
          <a:xfrm>
            <a:off x="0" y="6237312"/>
            <a:ext cx="847751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400" dirty="0" err="1">
                <a:hlinkClick r:id="rId3"/>
              </a:rPr>
              <a:t>Drawings</a:t>
            </a:r>
            <a:r>
              <a:rPr lang="hu-HU" sz="1400" dirty="0">
                <a:hlinkClick r:id="rId3"/>
              </a:rPr>
              <a:t> </a:t>
            </a:r>
            <a:r>
              <a:rPr lang="hu-HU" sz="1400" dirty="0" err="1">
                <a:hlinkClick r:id="rId3"/>
              </a:rPr>
              <a:t>are</a:t>
            </a:r>
            <a:r>
              <a:rPr lang="hu-HU" sz="1400" dirty="0">
                <a:hlinkClick r:id="rId3"/>
              </a:rPr>
              <a:t> </a:t>
            </a:r>
            <a:r>
              <a:rPr lang="hu-HU" sz="1400" dirty="0" err="1">
                <a:hlinkClick r:id="rId3"/>
              </a:rPr>
              <a:t>from</a:t>
            </a:r>
            <a:r>
              <a:rPr lang="hu-HU" sz="1400" dirty="0">
                <a:hlinkClick r:id="rId3"/>
              </a:rPr>
              <a:t> here:</a:t>
            </a:r>
          </a:p>
          <a:p>
            <a:r>
              <a:rPr lang="hu-HU" sz="1400" dirty="0">
                <a:hlinkClick r:id="rId3"/>
              </a:rPr>
              <a:t>https://towardsdatascience.com/the-most-intuitive-and-easiest-guide-for-artificial-neural-network-6a3f2bc0eecb</a:t>
            </a:r>
            <a:endParaRPr lang="hu-HU" sz="1400" dirty="0"/>
          </a:p>
          <a:p>
            <a:endParaRPr lang="hu-HU" sz="1400" dirty="0"/>
          </a:p>
        </p:txBody>
      </p:sp>
    </p:spTree>
    <p:extLst>
      <p:ext uri="{BB962C8B-B14F-4D97-AF65-F5344CB8AC3E}">
        <p14:creationId xmlns:p14="http://schemas.microsoft.com/office/powerpoint/2010/main" val="3898548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0D5D42E-15E1-454A-B27A-47882AE9CC1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hu-HU" dirty="0" err="1"/>
              <a:t>Weights</a:t>
            </a:r>
            <a:r>
              <a:rPr lang="hu-HU" dirty="0"/>
              <a:t> and </a:t>
            </a:r>
            <a:r>
              <a:rPr lang="hu-HU" dirty="0" err="1"/>
              <a:t>forward</a:t>
            </a:r>
            <a:r>
              <a:rPr lang="hu-HU" dirty="0"/>
              <a:t> </a:t>
            </a:r>
            <a:r>
              <a:rPr lang="hu-HU" dirty="0" err="1"/>
              <a:t>propagation</a:t>
            </a:r>
            <a:endParaRPr lang="hu-H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0F789B-B2BE-4208-9D50-C3AB3D3EF67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hu-HU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FC11F39-83C3-42E3-874C-40A785AFBE0D}"/>
              </a:ext>
            </a:extLst>
          </p:cNvPr>
          <p:cNvGrpSpPr>
            <a:grpSpLocks noChangeAspect="1"/>
          </p:cNvGrpSpPr>
          <p:nvPr/>
        </p:nvGrpSpPr>
        <p:grpSpPr>
          <a:xfrm>
            <a:off x="1" y="1184132"/>
            <a:ext cx="7891150" cy="2748924"/>
            <a:chOff x="31119" y="3284984"/>
            <a:chExt cx="9144000" cy="3185361"/>
          </a:xfrm>
        </p:grpSpPr>
        <p:pic>
          <p:nvPicPr>
            <p:cNvPr id="5122" name="Picture 2">
              <a:extLst>
                <a:ext uri="{FF2B5EF4-FFF2-40B4-BE49-F238E27FC236}">
                  <a16:creationId xmlns:a16="http://schemas.microsoft.com/office/drawing/2014/main" id="{902DA9B3-84C4-4C69-8F80-6A778C2295D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873"/>
            <a:stretch/>
          </p:blipFill>
          <p:spPr bwMode="auto">
            <a:xfrm>
              <a:off x="31119" y="3284984"/>
              <a:ext cx="9144000" cy="31853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8E0A225-000F-42AF-9873-3F07F2530E18}"/>
                </a:ext>
              </a:extLst>
            </p:cNvPr>
            <p:cNvSpPr/>
            <p:nvPr/>
          </p:nvSpPr>
          <p:spPr>
            <a:xfrm>
              <a:off x="323528" y="4941168"/>
              <a:ext cx="1152128" cy="2880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EA0D78E-EE4A-4F56-A346-3317974AD49D}"/>
                </a:ext>
              </a:extLst>
            </p:cNvPr>
            <p:cNvSpPr/>
            <p:nvPr/>
          </p:nvSpPr>
          <p:spPr>
            <a:xfrm>
              <a:off x="7305606" y="5085184"/>
              <a:ext cx="1370845" cy="2880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</p:grpSp>
      <p:pic>
        <p:nvPicPr>
          <p:cNvPr id="5124" name="Picture 4">
            <a:extLst>
              <a:ext uri="{FF2B5EF4-FFF2-40B4-BE49-F238E27FC236}">
                <a16:creationId xmlns:a16="http://schemas.microsoft.com/office/drawing/2014/main" id="{17437D6D-FEBD-46E5-9DC9-3BEF29BCD9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3744956"/>
            <a:ext cx="8028892" cy="3209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9644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0197A34-9B7A-44E4-8383-1A6E72BFD90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hu-HU" dirty="0" err="1"/>
              <a:t>Activation</a:t>
            </a:r>
            <a:r>
              <a:rPr lang="hu-HU" dirty="0"/>
              <a:t> </a:t>
            </a:r>
            <a:r>
              <a:rPr lang="hu-HU" dirty="0" err="1"/>
              <a:t>functions</a:t>
            </a:r>
            <a:endParaRPr lang="hu-H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93D3E8-C5FE-4394-A087-642B6FE46CC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hu-HU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F5803858-3C2D-4AA4-966D-456D348AC0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388"/>
          <a:stretch/>
        </p:blipFill>
        <p:spPr bwMode="auto">
          <a:xfrm>
            <a:off x="179512" y="1196975"/>
            <a:ext cx="6089904" cy="2825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3D64C11D-1000-493B-96B9-B18922DFEA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52"/>
          <a:stretch/>
        </p:blipFill>
        <p:spPr bwMode="auto">
          <a:xfrm>
            <a:off x="2803772" y="3933057"/>
            <a:ext cx="6093164" cy="2780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4423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0D5D42E-15E1-454A-B27A-47882AE9CC1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hu-HU" dirty="0" err="1"/>
              <a:t>Weights</a:t>
            </a:r>
            <a:r>
              <a:rPr lang="hu-HU" dirty="0"/>
              <a:t> and </a:t>
            </a:r>
            <a:r>
              <a:rPr lang="hu-HU" dirty="0" err="1"/>
              <a:t>forward</a:t>
            </a:r>
            <a:r>
              <a:rPr lang="hu-HU" dirty="0"/>
              <a:t> </a:t>
            </a:r>
            <a:r>
              <a:rPr lang="hu-HU" dirty="0" err="1"/>
              <a:t>propagation</a:t>
            </a:r>
            <a:endParaRPr lang="hu-H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0F789B-B2BE-4208-9D50-C3AB3D3EF67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902DA9B3-84C4-4C69-8F80-6A778C2295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73"/>
          <a:stretch/>
        </p:blipFill>
        <p:spPr bwMode="auto">
          <a:xfrm>
            <a:off x="1" y="1184132"/>
            <a:ext cx="7891150" cy="2748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8E0A225-000F-42AF-9873-3F07F2530E18}"/>
              </a:ext>
            </a:extLst>
          </p:cNvPr>
          <p:cNvSpPr/>
          <p:nvPr/>
        </p:nvSpPr>
        <p:spPr>
          <a:xfrm>
            <a:off x="252346" y="2613397"/>
            <a:ext cx="994271" cy="2485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EA0D78E-EE4A-4F56-A346-3317974AD49D}"/>
              </a:ext>
            </a:extLst>
          </p:cNvPr>
          <p:cNvSpPr/>
          <p:nvPr/>
        </p:nvSpPr>
        <p:spPr>
          <a:xfrm>
            <a:off x="6277786" y="2737681"/>
            <a:ext cx="1183021" cy="2485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D99CCB8-7F39-4457-941F-7096083F20CF}"/>
              </a:ext>
            </a:extLst>
          </p:cNvPr>
          <p:cNvGrpSpPr/>
          <p:nvPr/>
        </p:nvGrpSpPr>
        <p:grpSpPr>
          <a:xfrm>
            <a:off x="1" y="3974412"/>
            <a:ext cx="9305676" cy="2910972"/>
            <a:chOff x="1" y="3974412"/>
            <a:chExt cx="9305676" cy="2910972"/>
          </a:xfrm>
        </p:grpSpPr>
        <p:pic>
          <p:nvPicPr>
            <p:cNvPr id="8194" name="Picture 2">
              <a:extLst>
                <a:ext uri="{FF2B5EF4-FFF2-40B4-BE49-F238E27FC236}">
                  <a16:creationId xmlns:a16="http://schemas.microsoft.com/office/drawing/2014/main" id="{2E858F71-8340-47CF-8610-A13842B8C09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62" t="3428" b="5743"/>
            <a:stretch/>
          </p:blipFill>
          <p:spPr bwMode="auto">
            <a:xfrm>
              <a:off x="1" y="3974412"/>
              <a:ext cx="9305676" cy="29109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43B0074-091B-4E6F-B3C2-D2C8B17EAF7C}"/>
                </a:ext>
              </a:extLst>
            </p:cNvPr>
            <p:cNvSpPr txBox="1"/>
            <p:nvPr/>
          </p:nvSpPr>
          <p:spPr>
            <a:xfrm>
              <a:off x="6875230" y="4342288"/>
              <a:ext cx="1717586" cy="523220"/>
            </a:xfrm>
            <a:prstGeom prst="rect">
              <a:avLst/>
            </a:prstGeom>
            <a:solidFill>
              <a:srgbClr val="FFFF00"/>
            </a:solidFill>
          </p:spPr>
          <p:txBody>
            <a:bodyPr wrap="none" rtlCol="0">
              <a:spAutoFit/>
            </a:bodyPr>
            <a:lstStyle/>
            <a:p>
              <a:r>
                <a:rPr lang="hu-HU" sz="2800" dirty="0" err="1"/>
                <a:t>With</a:t>
              </a:r>
              <a:r>
                <a:rPr lang="hu-HU" sz="2800" dirty="0"/>
                <a:t> </a:t>
              </a:r>
              <a:r>
                <a:rPr lang="hu-HU" sz="2800" dirty="0" err="1"/>
                <a:t>ReLU</a:t>
              </a:r>
              <a:endParaRPr lang="hu-HU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1046475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30DB889-A71A-4484-B104-561BAE10D6C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hu-HU" dirty="0" err="1"/>
              <a:t>Training</a:t>
            </a:r>
            <a:endParaRPr lang="hu-H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6A3E16-2AA1-49B5-9916-ECB985D755B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EC7F587D-357A-47C6-9A93-AEDF068BE7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8" y="1844824"/>
            <a:ext cx="4361165" cy="4328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6066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0A7EDD3-F9CA-4CA1-A7DB-D56F969321C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87AB5E-17EF-4D55-A64F-B6B40443E1E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29F014-416D-408B-A980-9E86CFA23A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085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416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D563555-5A78-4214-87C6-6E3AE505F30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hu-HU" dirty="0" err="1"/>
              <a:t>Differentiation</a:t>
            </a:r>
            <a:r>
              <a:rPr lang="hu-HU" dirty="0"/>
              <a:t>: </a:t>
            </a:r>
            <a:r>
              <a:rPr lang="hu-HU" dirty="0" err="1"/>
              <a:t>homework</a:t>
            </a:r>
            <a:r>
              <a:rPr lang="hu-HU" dirty="0"/>
              <a:t> </a:t>
            </a:r>
            <a:r>
              <a:rPr lang="hu-HU" dirty="0" err="1"/>
              <a:t>for</a:t>
            </a:r>
            <a:r>
              <a:rPr lang="hu-HU" dirty="0"/>
              <a:t> </a:t>
            </a:r>
            <a:r>
              <a:rPr lang="hu-HU" dirty="0" err="1"/>
              <a:t>ReLU</a:t>
            </a:r>
            <a:r>
              <a:rPr lang="hu-HU" dirty="0"/>
              <a:t>...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8AB630-80DD-4072-BBAD-DA5168A8BD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2BE47A71-46CA-42A3-8EF8-2C0EA4429C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09701"/>
            <a:ext cx="9144000" cy="4587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6637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B47C0DE-BC88-4EBC-8A2B-D4F86E1C238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hu-HU" dirty="0" err="1"/>
              <a:t>Repeat</a:t>
            </a:r>
            <a:endParaRPr lang="hu-H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0B2172-267C-4D9A-A6A6-12773A3F2A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800741DD-24C5-41DB-BF5C-85EA17092A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35593"/>
            <a:ext cx="9144000" cy="484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5152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75A0FCD-A301-44BE-81AB-5CDA5BDF1B8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hu-HU" dirty="0" err="1"/>
              <a:t>Summary</a:t>
            </a:r>
            <a:endParaRPr lang="hu-H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9B5E50-A5E1-4700-8387-405F71022F4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37EF497B-3A45-4092-BB36-E5AFC9CFFE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97075"/>
            <a:ext cx="9144000" cy="286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1282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8F26420-AE9C-40AF-BC3C-9D3705F72B2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67548" y="404671"/>
            <a:ext cx="7056780" cy="576057"/>
          </a:xfrm>
        </p:spPr>
        <p:txBody>
          <a:bodyPr/>
          <a:lstStyle/>
          <a:p>
            <a:r>
              <a:rPr lang="hu-HU" dirty="0"/>
              <a:t>Rich </a:t>
            </a:r>
            <a:r>
              <a:rPr lang="hu-HU" dirty="0" err="1"/>
              <a:t>arsenal</a:t>
            </a:r>
            <a:r>
              <a:rPr lang="hu-HU" dirty="0"/>
              <a:t> of </a:t>
            </a:r>
            <a:r>
              <a:rPr lang="hu-HU" dirty="0" err="1"/>
              <a:t>convolutional</a:t>
            </a:r>
            <a:r>
              <a:rPr lang="hu-HU" dirty="0"/>
              <a:t> </a:t>
            </a:r>
            <a:r>
              <a:rPr lang="hu-HU" dirty="0" err="1"/>
              <a:t>networks</a:t>
            </a:r>
            <a:endParaRPr lang="hu-H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1B16B1-98FA-4FA4-A0BB-AE00B35500D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12290" name="Picture 2" descr="Image result for convolutional neural network">
            <a:extLst>
              <a:ext uri="{FF2B5EF4-FFF2-40B4-BE49-F238E27FC236}">
                <a16:creationId xmlns:a16="http://schemas.microsoft.com/office/drawing/2014/main" id="{E2C8CF3B-D183-497B-AAAA-586CDC97D1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510788"/>
            <a:ext cx="9144000" cy="3089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9221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6" name="Picture 4" descr="Image result for 2d convolutional neural network">
            <a:extLst>
              <a:ext uri="{FF2B5EF4-FFF2-40B4-BE49-F238E27FC236}">
                <a16:creationId xmlns:a16="http://schemas.microsoft.com/office/drawing/2014/main" id="{1B24CA1F-6E0D-459E-836A-461ADB4FD6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971" b="13879"/>
          <a:stretch/>
        </p:blipFill>
        <p:spPr bwMode="auto">
          <a:xfrm>
            <a:off x="0" y="3041800"/>
            <a:ext cx="9144000" cy="381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8F26420-AE9C-40AF-BC3C-9D3705F72B2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67548" y="404671"/>
            <a:ext cx="7056780" cy="576057"/>
          </a:xfrm>
        </p:spPr>
        <p:txBody>
          <a:bodyPr/>
          <a:lstStyle/>
          <a:p>
            <a:r>
              <a:rPr lang="hu-HU" dirty="0"/>
              <a:t>Rich </a:t>
            </a:r>
            <a:r>
              <a:rPr lang="hu-HU" dirty="0" err="1"/>
              <a:t>arsenal</a:t>
            </a:r>
            <a:r>
              <a:rPr lang="hu-HU" dirty="0"/>
              <a:t> of </a:t>
            </a:r>
            <a:r>
              <a:rPr lang="hu-HU" dirty="0" err="1"/>
              <a:t>convolutional</a:t>
            </a:r>
            <a:r>
              <a:rPr lang="hu-HU" dirty="0"/>
              <a:t> </a:t>
            </a:r>
            <a:r>
              <a:rPr lang="hu-HU" dirty="0" err="1"/>
              <a:t>networks</a:t>
            </a:r>
            <a:endParaRPr lang="hu-HU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4382807-D575-4184-9040-7D6FBF5F730E}"/>
              </a:ext>
            </a:extLst>
          </p:cNvPr>
          <p:cNvGrpSpPr/>
          <p:nvPr/>
        </p:nvGrpSpPr>
        <p:grpSpPr>
          <a:xfrm>
            <a:off x="0" y="3127388"/>
            <a:ext cx="9144000" cy="3645024"/>
            <a:chOff x="0" y="3212976"/>
            <a:chExt cx="9144000" cy="3645024"/>
          </a:xfrm>
        </p:grpSpPr>
        <p:pic>
          <p:nvPicPr>
            <p:cNvPr id="13314" name="Picture 2" descr="Image result for 3d convolutional neural network">
              <a:extLst>
                <a:ext uri="{FF2B5EF4-FFF2-40B4-BE49-F238E27FC236}">
                  <a16:creationId xmlns:a16="http://schemas.microsoft.com/office/drawing/2014/main" id="{78C69FF3-1BC7-4D33-B995-84ACDB5A7BB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3212976"/>
              <a:ext cx="9144000" cy="2676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A19188E6-E3D2-4FFE-ACE5-3A967BB23B3B}"/>
                </a:ext>
              </a:extLst>
            </p:cNvPr>
            <p:cNvSpPr/>
            <p:nvPr/>
          </p:nvSpPr>
          <p:spPr>
            <a:xfrm>
              <a:off x="0" y="5877272"/>
              <a:ext cx="9144000" cy="9807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 dirty="0"/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1B16B1-98FA-4FA4-A0BB-AE00B35500D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7548" y="1196976"/>
            <a:ext cx="8676452" cy="5184352"/>
          </a:xfrm>
        </p:spPr>
        <p:txBody>
          <a:bodyPr/>
          <a:lstStyle/>
          <a:p>
            <a:r>
              <a:rPr lang="hu-HU" dirty="0"/>
              <a:t>2D </a:t>
            </a:r>
            <a:r>
              <a:rPr lang="hu-HU" dirty="0" err="1"/>
              <a:t>convolutions</a:t>
            </a:r>
            <a:endParaRPr lang="hu-HU" dirty="0"/>
          </a:p>
          <a:p>
            <a:r>
              <a:rPr lang="hu-HU" dirty="0"/>
              <a:t>3D </a:t>
            </a:r>
            <a:r>
              <a:rPr lang="hu-HU" dirty="0" err="1"/>
              <a:t>convolutions</a:t>
            </a:r>
            <a:endParaRPr lang="hu-HU" dirty="0"/>
          </a:p>
          <a:p>
            <a:pPr indent="0">
              <a:buNone/>
            </a:pPr>
            <a:r>
              <a:rPr lang="hu-HU" dirty="0"/>
              <a:t>??? 1D </a:t>
            </a:r>
            <a:r>
              <a:rPr lang="hu-HU" dirty="0" err="1"/>
              <a:t>convolutions</a:t>
            </a:r>
            <a:r>
              <a:rPr lang="hu-HU" dirty="0"/>
              <a:t> ???</a:t>
            </a:r>
          </a:p>
          <a:p>
            <a:pPr indent="0">
              <a:buNone/>
            </a:pPr>
            <a:endParaRPr lang="hu-HU" dirty="0"/>
          </a:p>
          <a:p>
            <a:pPr indent="0">
              <a:buNone/>
            </a:pPr>
            <a:endParaRPr lang="hu-HU" sz="2800" dirty="0"/>
          </a:p>
          <a:p>
            <a:pPr indent="0">
              <a:buNone/>
            </a:pPr>
            <a:endParaRPr lang="hu-HU" dirty="0"/>
          </a:p>
          <a:p>
            <a:pPr indent="0">
              <a:buNone/>
            </a:pPr>
            <a:endParaRPr lang="hu-HU" dirty="0"/>
          </a:p>
          <a:p>
            <a:pPr indent="0">
              <a:buNone/>
            </a:pPr>
            <a:endParaRPr lang="hu-HU" dirty="0"/>
          </a:p>
          <a:p>
            <a:pPr indent="0">
              <a:buNone/>
            </a:pPr>
            <a:endParaRPr lang="hu-HU" dirty="0"/>
          </a:p>
          <a:p>
            <a:pPr indent="0">
              <a:buNone/>
            </a:pPr>
            <a:endParaRPr lang="hu-HU" dirty="0"/>
          </a:p>
          <a:p>
            <a:pPr indent="0">
              <a:buNone/>
            </a:pPr>
            <a:endParaRPr lang="hu-HU" dirty="0"/>
          </a:p>
          <a:p>
            <a:pPr indent="0">
              <a:buNone/>
            </a:pPr>
            <a:endParaRPr lang="hu-HU" dirty="0"/>
          </a:p>
          <a:p>
            <a:pPr indent="0">
              <a:buNone/>
            </a:pPr>
            <a:r>
              <a:rPr lang="hu-HU" dirty="0">
                <a:hlinkClick r:id="rId4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https://towardsdatascience.com/understanding-</a:t>
            </a:r>
            <a:r>
              <a:rPr lang="hu-HU" b="1" dirty="0">
                <a:solidFill>
                  <a:srgbClr val="C0000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1d-and-3d</a:t>
            </a:r>
            <a:r>
              <a:rPr lang="hu-HU" dirty="0">
                <a:hlinkClick r:id="rId4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-convolution-neural-network-keras-9d8f76e29610</a:t>
            </a:r>
            <a:endParaRPr lang="hu-HU" dirty="0"/>
          </a:p>
        </p:txBody>
      </p:sp>
      <p:sp>
        <p:nvSpPr>
          <p:cNvPr id="6" name="Szövegdoboz 5"/>
          <p:cNvSpPr txBox="1"/>
          <p:nvPr/>
        </p:nvSpPr>
        <p:spPr>
          <a:xfrm>
            <a:off x="755576" y="2545985"/>
            <a:ext cx="7009676" cy="1077218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hu-HU" sz="3200" dirty="0" smtClean="0"/>
              <a:t>NOTE:</a:t>
            </a:r>
          </a:p>
          <a:p>
            <a:r>
              <a:rPr lang="hu-HU" sz="3200" dirty="0" err="1" smtClean="0"/>
              <a:t>You</a:t>
            </a:r>
            <a:r>
              <a:rPr lang="hu-HU" sz="3200" dirty="0" smtClean="0"/>
              <a:t> </a:t>
            </a:r>
            <a:r>
              <a:rPr lang="hu-HU" sz="3200" dirty="0" err="1" smtClean="0"/>
              <a:t>can</a:t>
            </a:r>
            <a:r>
              <a:rPr lang="hu-HU" sz="3200" dirty="0" smtClean="0"/>
              <a:t> </a:t>
            </a:r>
            <a:r>
              <a:rPr lang="hu-HU" sz="3200" dirty="0" err="1" smtClean="0"/>
              <a:t>do</a:t>
            </a:r>
            <a:r>
              <a:rPr lang="hu-HU" sz="3200" dirty="0" smtClean="0"/>
              <a:t> 3D and </a:t>
            </a:r>
            <a:r>
              <a:rPr lang="hu-HU" sz="3200" dirty="0" err="1" smtClean="0"/>
              <a:t>thus</a:t>
            </a:r>
            <a:r>
              <a:rPr lang="hu-HU" sz="3200" dirty="0" smtClean="0"/>
              <a:t> </a:t>
            </a:r>
            <a:r>
              <a:rPr lang="hu-HU" sz="3200" dirty="0" err="1" smtClean="0"/>
              <a:t>you</a:t>
            </a:r>
            <a:r>
              <a:rPr lang="hu-HU" sz="3200" dirty="0" smtClean="0"/>
              <a:t> </a:t>
            </a:r>
            <a:r>
              <a:rPr lang="hu-HU" sz="3200" dirty="0" err="1" smtClean="0"/>
              <a:t>can</a:t>
            </a:r>
            <a:r>
              <a:rPr lang="hu-HU" sz="3200" dirty="0" smtClean="0"/>
              <a:t> </a:t>
            </a:r>
            <a:r>
              <a:rPr lang="hu-HU" sz="3200" dirty="0" err="1" smtClean="0"/>
              <a:t>do</a:t>
            </a:r>
            <a:r>
              <a:rPr lang="hu-HU" sz="3200" dirty="0" smtClean="0"/>
              <a:t> video</a:t>
            </a:r>
            <a:endParaRPr lang="hu-HU" sz="3200" dirty="0"/>
          </a:p>
        </p:txBody>
      </p:sp>
    </p:spTree>
    <p:extLst>
      <p:ext uri="{BB962C8B-B14F-4D97-AF65-F5344CB8AC3E}">
        <p14:creationId xmlns:p14="http://schemas.microsoft.com/office/powerpoint/2010/main" val="2194541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E252AA5-80C2-41F0-B4D5-33230117346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hu-HU" dirty="0" err="1" smtClean="0"/>
              <a:t>Demo</a:t>
            </a:r>
            <a:r>
              <a:rPr lang="hu-HU" dirty="0" smtClean="0"/>
              <a:t> 1: </a:t>
            </a:r>
            <a:r>
              <a:rPr lang="hu-HU" dirty="0" err="1" smtClean="0"/>
              <a:t>Style</a:t>
            </a:r>
            <a:r>
              <a:rPr lang="hu-HU" dirty="0" smtClean="0"/>
              <a:t> </a:t>
            </a:r>
            <a:r>
              <a:rPr lang="hu-HU" dirty="0" err="1"/>
              <a:t>change</a:t>
            </a:r>
            <a:r>
              <a:rPr lang="hu-HU" dirty="0"/>
              <a:t> </a:t>
            </a:r>
            <a:r>
              <a:rPr lang="hu-HU" dirty="0" err="1"/>
              <a:t>network</a:t>
            </a:r>
            <a:endParaRPr lang="hu-H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785B2C-2ABA-459A-99D4-B9FED3452E9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197311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zöveg helye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hu-HU" dirty="0" err="1" smtClean="0"/>
              <a:t>Demo</a:t>
            </a:r>
            <a:r>
              <a:rPr lang="hu-HU" dirty="0" smtClean="0"/>
              <a:t> 2: </a:t>
            </a:r>
            <a:r>
              <a:rPr lang="hu-HU" dirty="0" err="1" smtClean="0"/>
              <a:t>Elimination</a:t>
            </a:r>
            <a:r>
              <a:rPr lang="hu-HU" dirty="0" smtClean="0"/>
              <a:t> </a:t>
            </a:r>
            <a:r>
              <a:rPr lang="hu-HU" dirty="0" err="1" smtClean="0"/>
              <a:t>from</a:t>
            </a:r>
            <a:r>
              <a:rPr lang="hu-HU" dirty="0" smtClean="0"/>
              <a:t> </a:t>
            </a:r>
            <a:r>
              <a:rPr lang="hu-HU" dirty="0" err="1" smtClean="0"/>
              <a:t>images</a:t>
            </a:r>
            <a:endParaRPr lang="hu-HU" dirty="0"/>
          </a:p>
        </p:txBody>
      </p:sp>
      <p:sp>
        <p:nvSpPr>
          <p:cNvPr id="3" name="Szöveg helye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56444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zöveg helye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hu-HU" dirty="0" err="1" smtClean="0"/>
              <a:t>Demo</a:t>
            </a:r>
            <a:r>
              <a:rPr lang="hu-HU" dirty="0" smtClean="0"/>
              <a:t> 3: </a:t>
            </a:r>
            <a:r>
              <a:rPr lang="hu-HU" dirty="0" err="1" smtClean="0"/>
              <a:t>Elimination</a:t>
            </a:r>
            <a:r>
              <a:rPr lang="hu-HU" dirty="0" smtClean="0"/>
              <a:t> in video</a:t>
            </a:r>
            <a:endParaRPr lang="hu-HU" dirty="0"/>
          </a:p>
        </p:txBody>
      </p:sp>
      <p:sp>
        <p:nvSpPr>
          <p:cNvPr id="3" name="Szöveg helye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597010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zöveg helye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hu-HU" dirty="0" err="1" smtClean="0"/>
              <a:t>Demo</a:t>
            </a:r>
            <a:r>
              <a:rPr lang="hu-HU" dirty="0" smtClean="0"/>
              <a:t> 4: Video </a:t>
            </a:r>
            <a:r>
              <a:rPr lang="hu-HU" dirty="0" err="1" smtClean="0"/>
              <a:t>retargeting</a:t>
            </a:r>
            <a:endParaRPr lang="hu-HU" dirty="0"/>
          </a:p>
        </p:txBody>
      </p:sp>
      <p:sp>
        <p:nvSpPr>
          <p:cNvPr id="3" name="Szöveg helye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257122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7ACA89E-05C6-45C0-9E6D-060DFEF7EBA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hu-HU" dirty="0" err="1"/>
              <a:t>Some</a:t>
            </a:r>
            <a:r>
              <a:rPr lang="hu-HU" dirty="0"/>
              <a:t> </a:t>
            </a:r>
            <a:r>
              <a:rPr lang="hu-HU" dirty="0" err="1"/>
              <a:t>demos</a:t>
            </a:r>
            <a:r>
              <a:rPr lang="hu-HU" dirty="0"/>
              <a:t> and </a:t>
            </a:r>
            <a:r>
              <a:rPr lang="hu-HU" dirty="0" err="1"/>
              <a:t>options</a:t>
            </a:r>
            <a:r>
              <a:rPr lang="hu-HU" dirty="0"/>
              <a:t> </a:t>
            </a:r>
            <a:r>
              <a:rPr lang="hu-HU" dirty="0" err="1"/>
              <a:t>for</a:t>
            </a:r>
            <a:r>
              <a:rPr lang="hu-HU" dirty="0"/>
              <a:t> </a:t>
            </a:r>
            <a:r>
              <a:rPr lang="hu-HU" dirty="0" err="1"/>
              <a:t>home</a:t>
            </a:r>
            <a:endParaRPr lang="hu-H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73FB27-8264-490F-AA82-65C7DF8B1F3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5716" y="1268977"/>
            <a:ext cx="7272804" cy="5184352"/>
          </a:xfrm>
        </p:spPr>
        <p:txBody>
          <a:bodyPr/>
          <a:lstStyle/>
          <a:p>
            <a:r>
              <a:rPr lang="hu-HU" dirty="0" err="1"/>
              <a:t>Style</a:t>
            </a:r>
            <a:r>
              <a:rPr lang="hu-HU" dirty="0"/>
              <a:t> </a:t>
            </a:r>
            <a:r>
              <a:rPr lang="hu-HU" dirty="0" err="1"/>
              <a:t>Change</a:t>
            </a:r>
            <a:r>
              <a:rPr lang="hu-HU" dirty="0"/>
              <a:t>: </a:t>
            </a:r>
            <a:r>
              <a:rPr lang="hu-HU" dirty="0" err="1"/>
              <a:t>faces</a:t>
            </a:r>
            <a:endParaRPr lang="hu-HU" dirty="0"/>
          </a:p>
          <a:p>
            <a:pPr lvl="1"/>
            <a:r>
              <a:rPr lang="hu-HU" dirty="0">
                <a:hlinkClick r:id="rId2"/>
              </a:rPr>
              <a:t>https://www.youtube.com/watch?v=kSLJriaOumA</a:t>
            </a:r>
            <a:endParaRPr lang="hu-HU" dirty="0">
              <a:hlinkClick r:id="rId3"/>
            </a:endParaRPr>
          </a:p>
          <a:p>
            <a:pPr lvl="1"/>
            <a:r>
              <a:rPr lang="en-US" dirty="0"/>
              <a:t>Create High Resolution GAN Faces with Pretrained NVidia </a:t>
            </a:r>
            <a:r>
              <a:rPr lang="en-US" dirty="0" err="1"/>
              <a:t>StyleGAN</a:t>
            </a:r>
            <a:r>
              <a:rPr lang="en-US" dirty="0"/>
              <a:t> and Google </a:t>
            </a:r>
            <a:r>
              <a:rPr lang="en-US" dirty="0" err="1"/>
              <a:t>CoLab</a:t>
            </a:r>
            <a:r>
              <a:rPr lang="hu-HU" dirty="0"/>
              <a:t> – </a:t>
            </a:r>
            <a:r>
              <a:rPr lang="hu-HU" dirty="0">
                <a:hlinkClick r:id="rId3"/>
              </a:rPr>
              <a:t>https://www.youtube.com/watch?v=RPGOPrkieTE</a:t>
            </a:r>
            <a:endParaRPr lang="hu-HU" dirty="0"/>
          </a:p>
          <a:p>
            <a:endParaRPr lang="hu-HU" dirty="0"/>
          </a:p>
          <a:p>
            <a:r>
              <a:rPr lang="hu-HU" dirty="0" err="1"/>
              <a:t>Inpainting</a:t>
            </a:r>
            <a:r>
              <a:rPr lang="hu-HU" dirty="0"/>
              <a:t>: </a:t>
            </a:r>
          </a:p>
          <a:p>
            <a:pPr lvl="1"/>
            <a:r>
              <a:rPr lang="hu-HU" dirty="0" err="1"/>
              <a:t>NVIDIA</a:t>
            </a:r>
            <a:r>
              <a:rPr lang="hu-HU" dirty="0"/>
              <a:t> </a:t>
            </a:r>
            <a:r>
              <a:rPr lang="hu-HU" dirty="0" err="1"/>
              <a:t>demo</a:t>
            </a:r>
            <a:r>
              <a:rPr lang="hu-HU" dirty="0"/>
              <a:t> </a:t>
            </a:r>
            <a:r>
              <a:rPr lang="hu-HU" dirty="0">
                <a:hlinkClick r:id="rId4"/>
              </a:rPr>
              <a:t>https://www.nvidia.com/research/inpainting/</a:t>
            </a:r>
            <a:endParaRPr lang="hu-HU" dirty="0"/>
          </a:p>
          <a:p>
            <a:pPr lvl="1"/>
            <a:r>
              <a:rPr lang="hu-HU" dirty="0">
                <a:hlinkClick r:id="rId5"/>
              </a:rPr>
              <a:t>https://www.youtube.com/watch?v=LIJPUsrwx5E</a:t>
            </a:r>
            <a:endParaRPr lang="hu-HU" dirty="0"/>
          </a:p>
          <a:p>
            <a:pPr lvl="1"/>
            <a:r>
              <a:rPr lang="hu-HU" dirty="0">
                <a:hlinkClick r:id="rId6"/>
              </a:rPr>
              <a:t>https://www.youtube.com/watch?v=RtThGNTvkjY</a:t>
            </a:r>
            <a:endParaRPr lang="hu-HU" dirty="0"/>
          </a:p>
          <a:p>
            <a:pPr lvl="1"/>
            <a:endParaRPr lang="en-US" dirty="0"/>
          </a:p>
          <a:p>
            <a:pPr lvl="1"/>
            <a:endParaRPr lang="hu-HU" dirty="0"/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930485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AE47222-363C-436F-B410-99C1AE38B8D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277604-4C33-4E14-AA35-B655EC6AC57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03D82A-A1D8-42E2-B22F-B6DE73D44F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861" y="0"/>
            <a:ext cx="88882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700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29B3CB2-1803-4D28-A306-5DE7286CF6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7544" y="476672"/>
            <a:ext cx="6154713" cy="3672408"/>
          </a:xfrm>
        </p:spPr>
        <p:txBody>
          <a:bodyPr>
            <a:normAutofit/>
          </a:bodyPr>
          <a:lstStyle/>
          <a:p>
            <a:r>
              <a:rPr lang="hu-HU" dirty="0" err="1"/>
              <a:t>Note</a:t>
            </a:r>
            <a:r>
              <a:rPr lang="hu-HU" dirty="0"/>
              <a:t>:</a:t>
            </a:r>
            <a:br>
              <a:rPr lang="hu-HU" dirty="0"/>
            </a:br>
            <a:r>
              <a:rPr lang="hu-HU" dirty="0"/>
              <a:t/>
            </a:r>
            <a:br>
              <a:rPr lang="hu-HU" dirty="0"/>
            </a:br>
            <a:r>
              <a:rPr lang="hu-HU" dirty="0" err="1"/>
              <a:t>Since</a:t>
            </a:r>
            <a:r>
              <a:rPr lang="hu-HU" dirty="0"/>
              <a:t> </a:t>
            </a:r>
            <a:r>
              <a:rPr lang="hu-HU" dirty="0" err="1"/>
              <a:t>we</a:t>
            </a:r>
            <a:r>
              <a:rPr lang="hu-HU" dirty="0"/>
              <a:t> </a:t>
            </a:r>
            <a:r>
              <a:rPr lang="hu-HU" dirty="0" err="1"/>
              <a:t>have</a:t>
            </a:r>
            <a:r>
              <a:rPr lang="hu-HU" dirty="0"/>
              <a:t> </a:t>
            </a:r>
            <a:r>
              <a:rPr lang="hu-HU" dirty="0" err="1"/>
              <a:t>learned</a:t>
            </a:r>
            <a:r>
              <a:rPr lang="hu-HU" dirty="0"/>
              <a:t> a </a:t>
            </a:r>
            <a:r>
              <a:rPr lang="en-US" dirty="0"/>
              <a:t>3D model of the world, it is </a:t>
            </a:r>
            <a:r>
              <a:rPr lang="en-US" dirty="0" err="1"/>
              <a:t>eas</a:t>
            </a:r>
            <a:r>
              <a:rPr lang="hu-HU" dirty="0"/>
              <a:t>y </a:t>
            </a:r>
            <a:r>
              <a:rPr lang="hu-HU" dirty="0" err="1"/>
              <a:t>to</a:t>
            </a:r>
            <a:r>
              <a:rPr lang="hu-HU" dirty="0"/>
              <a:t> </a:t>
            </a:r>
            <a:r>
              <a:rPr lang="hu-HU" dirty="0" err="1"/>
              <a:t>create</a:t>
            </a:r>
            <a:r>
              <a:rPr lang="hu-HU" dirty="0"/>
              <a:t> </a:t>
            </a:r>
            <a:r>
              <a:rPr lang="hu-HU" dirty="0" err="1"/>
              <a:t>illusions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206775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C886C55-AFCA-4E77-A8BF-43519D2DF58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hu-HU" dirty="0" err="1"/>
              <a:t>Easy</a:t>
            </a:r>
            <a:r>
              <a:rPr lang="hu-HU" dirty="0"/>
              <a:t> </a:t>
            </a:r>
            <a:r>
              <a:rPr lang="hu-HU" dirty="0" err="1"/>
              <a:t>to</a:t>
            </a:r>
            <a:r>
              <a:rPr lang="hu-HU" dirty="0"/>
              <a:t> </a:t>
            </a:r>
            <a:r>
              <a:rPr lang="hu-HU" dirty="0" err="1"/>
              <a:t>cheat</a:t>
            </a:r>
            <a:r>
              <a:rPr lang="hu-HU" dirty="0"/>
              <a:t> </a:t>
            </a:r>
            <a:r>
              <a:rPr lang="hu-HU" dirty="0" err="1"/>
              <a:t>you</a:t>
            </a:r>
            <a:r>
              <a:rPr lang="hu-HU" dirty="0"/>
              <a:t>...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C2141B-2667-439C-85A9-01E55E1BB2B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5" name="Ames room optical illusion">
            <a:hlinkClick r:id="" action="ppaction://media"/>
            <a:extLst>
              <a:ext uri="{FF2B5EF4-FFF2-40B4-BE49-F238E27FC236}">
                <a16:creationId xmlns:a16="http://schemas.microsoft.com/office/drawing/2014/main" id="{9680649A-9E63-41AB-AA9C-498A3E159C4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4091" y="1789130"/>
            <a:ext cx="7563908" cy="4160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177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32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451756-DAD5-4B34-85D6-2E1F83610F9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4" name="dragon illusion">
            <a:hlinkClick r:id="" action="ppaction://media"/>
            <a:extLst>
              <a:ext uri="{FF2B5EF4-FFF2-40B4-BE49-F238E27FC236}">
                <a16:creationId xmlns:a16="http://schemas.microsoft.com/office/drawing/2014/main" id="{DCC4DD87-A378-49A1-B6B3-CF95DFD49D6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38488" y="1844824"/>
            <a:ext cx="5530924" cy="4424739"/>
          </a:xfrm>
          <a:prstGeom prst="rect">
            <a:avLst/>
          </a:prstGeom>
        </p:spPr>
      </p:pic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274287BF-8358-4E3B-813F-2BCE1F5FBB95}"/>
              </a:ext>
            </a:extLst>
          </p:cNvPr>
          <p:cNvSpPr txBox="1">
            <a:spLocks/>
          </p:cNvSpPr>
          <p:nvPr/>
        </p:nvSpPr>
        <p:spPr>
          <a:xfrm>
            <a:off x="619948" y="557071"/>
            <a:ext cx="6426713" cy="576057"/>
          </a:xfrm>
          <a:prstGeom prst="rect">
            <a:avLst/>
          </a:prstGeom>
        </p:spPr>
        <p:txBody>
          <a:bodyPr/>
          <a:lstStyle>
            <a:lvl1pPr marL="0" indent="0" algn="l" defTabSz="685783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57199" indent="-214308" algn="l" defTabSz="685783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28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20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12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03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/>
              <a:t>Easy to cheat you...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287902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13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Diagram 7"/>
          <p:cNvGraphicFramePr/>
          <p:nvPr>
            <p:extLst/>
          </p:nvPr>
        </p:nvGraphicFramePr>
        <p:xfrm>
          <a:off x="-288540" y="620688"/>
          <a:ext cx="9000492" cy="54546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Szövegdoboz 1">
            <a:extLst>
              <a:ext uri="{FF2B5EF4-FFF2-40B4-BE49-F238E27FC236}">
                <a16:creationId xmlns:a16="http://schemas.microsoft.com/office/drawing/2014/main" id="{BDF95E62-CCB5-478D-ADD6-C7985FAD41DC}"/>
              </a:ext>
            </a:extLst>
          </p:cNvPr>
          <p:cNvSpPr txBox="1"/>
          <p:nvPr/>
        </p:nvSpPr>
        <p:spPr>
          <a:xfrm>
            <a:off x="251520" y="6099365"/>
            <a:ext cx="1956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lorincz@inf.elte.hu</a:t>
            </a:r>
          </a:p>
        </p:txBody>
      </p:sp>
    </p:spTree>
    <p:extLst>
      <p:ext uri="{BB962C8B-B14F-4D97-AF65-F5344CB8AC3E}">
        <p14:creationId xmlns:p14="http://schemas.microsoft.com/office/powerpoint/2010/main" val="152261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/>
              <a:t>Homeworks</a:t>
            </a:r>
            <a:endParaRPr lang="hu-H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artalom helye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hu-HU" dirty="0" smtClean="0"/>
                  <a:t>Prove </a:t>
                </a:r>
                <a:r>
                  <a:rPr lang="hu-HU" dirty="0" err="1" smtClean="0"/>
                  <a:t>that</a:t>
                </a:r>
                <a:r>
                  <a:rPr lang="hu-HU" dirty="0" smtClean="0"/>
                  <a:t> W </a:t>
                </a:r>
                <a:r>
                  <a:rPr lang="hu-HU" dirty="0" smtClean="0">
                    <a:sym typeface="Wingdings" panose="05000000000000000000" pitchFamily="2" charset="2"/>
                  </a:rPr>
                  <a:t> W - </a:t>
                </a:r>
                <a:r>
                  <a:rPr lang="hu-HU" dirty="0" smtClean="0">
                    <a:sym typeface="Symbol" panose="05050102010706020507" pitchFamily="18" charset="2"/>
                  </a:rPr>
                  <a:t> </a:t>
                </a:r>
                <a:r>
                  <a:rPr lang="hu-HU" dirty="0" err="1" smtClean="0">
                    <a:sym typeface="Symbol" panose="05050102010706020507" pitchFamily="18" charset="2"/>
                  </a:rPr>
                  <a:t>dW</a:t>
                </a:r>
                <a:r>
                  <a:rPr lang="hu-HU" dirty="0" smtClean="0">
                    <a:sym typeface="Symbol" panose="05050102010706020507" pitchFamily="18" charset="2"/>
                  </a:rPr>
                  <a:t> </a:t>
                </a:r>
              </a:p>
              <a:p>
                <a:pPr lvl="1"/>
                <a:r>
                  <a:rPr lang="hu-HU" dirty="0" err="1" smtClean="0">
                    <a:sym typeface="Symbol" panose="05050102010706020507" pitchFamily="18" charset="2"/>
                  </a:rPr>
                  <a:t>where</a:t>
                </a:r>
                <a:r>
                  <a:rPr lang="hu-HU" dirty="0" smtClean="0">
                    <a:sym typeface="Symbol" panose="05050102010706020507" pitchFamily="18" charset="2"/>
                  </a:rPr>
                  <a:t> </a:t>
                </a:r>
                <a:r>
                  <a:rPr lang="hu-HU" dirty="0" err="1" smtClean="0">
                    <a:sym typeface="Symbol" panose="05050102010706020507" pitchFamily="18" charset="2"/>
                  </a:rPr>
                  <a:t>dW</a:t>
                </a:r>
                <a:r>
                  <a:rPr lang="hu-HU" dirty="0" smtClean="0">
                    <a:sym typeface="Symbol" panose="05050102010706020507" pitchFamily="18" charset="2"/>
                  </a:rPr>
                  <a:t> </a:t>
                </a:r>
                <a:r>
                  <a:rPr lang="hu-HU" dirty="0" err="1" smtClean="0">
                    <a:sym typeface="Symbol" panose="05050102010706020507" pitchFamily="18" charset="2"/>
                  </a:rPr>
                  <a:t>denotes</a:t>
                </a:r>
                <a:r>
                  <a:rPr lang="hu-HU" dirty="0" smtClean="0">
                    <a:sym typeface="Symbol" panose="05050102010706020507" pitchFamily="18" charset="2"/>
                  </a:rPr>
                  <a:t> </a:t>
                </a:r>
                <a:r>
                  <a:rPr lang="hu-HU" dirty="0" err="1" smtClean="0">
                    <a:sym typeface="Symbol" panose="05050102010706020507" pitchFamily="18" charset="2"/>
                  </a:rPr>
                  <a:t>the</a:t>
                </a:r>
                <a:r>
                  <a:rPr lang="hu-HU" dirty="0" smtClean="0">
                    <a:sym typeface="Symbol" panose="05050102010706020507" pitchFamily="18" charset="2"/>
                  </a:rPr>
                  <a:t> </a:t>
                </a:r>
                <a:r>
                  <a:rPr lang="hu-HU" dirty="0" err="1" smtClean="0">
                    <a:sym typeface="Symbol" panose="05050102010706020507" pitchFamily="18" charset="2"/>
                  </a:rPr>
                  <a:t>derivative</a:t>
                </a:r>
                <a:r>
                  <a:rPr lang="hu-HU" dirty="0" smtClean="0">
                    <a:sym typeface="Symbol" panose="05050102010706020507" pitchFamily="18" charset="2"/>
                  </a:rPr>
                  <a:t> of </a:t>
                </a:r>
                <a:r>
                  <a:rPr lang="hu-HU" dirty="0" err="1" smtClean="0">
                    <a:sym typeface="Symbol" panose="05050102010706020507" pitchFamily="18" charset="2"/>
                  </a:rPr>
                  <a:t>the</a:t>
                </a:r>
                <a:r>
                  <a:rPr lang="hu-HU" dirty="0" smtClean="0">
                    <a:sym typeface="Symbol" panose="05050102010706020507" pitchFamily="18" charset="2"/>
                  </a:rPr>
                  <a:t> </a:t>
                </a:r>
                <a:r>
                  <a:rPr lang="hu-HU" dirty="0" err="1" smtClean="0">
                    <a:sym typeface="Symbol" panose="05050102010706020507" pitchFamily="18" charset="2"/>
                  </a:rPr>
                  <a:t>error</a:t>
                </a:r>
                <a:r>
                  <a:rPr lang="hu-HU" dirty="0" smtClean="0">
                    <a:sym typeface="Symbol" panose="05050102010706020507" pitchFamily="18" charset="2"/>
                  </a:rPr>
                  <a:t> </a:t>
                </a:r>
                <a:r>
                  <a:rPr lang="hu-HU" dirty="0" err="1" smtClean="0">
                    <a:sym typeface="Symbol" panose="05050102010706020507" pitchFamily="18" charset="2"/>
                  </a:rPr>
                  <a:t>according</a:t>
                </a:r>
                <a:r>
                  <a:rPr lang="hu-HU" dirty="0" smtClean="0">
                    <a:sym typeface="Symbol" panose="05050102010706020507" pitchFamily="18" charset="2"/>
                  </a:rPr>
                  <a:t> </a:t>
                </a:r>
                <a:r>
                  <a:rPr lang="hu-HU" dirty="0" err="1" smtClean="0">
                    <a:sym typeface="Symbol" panose="05050102010706020507" pitchFamily="18" charset="2"/>
                  </a:rPr>
                  <a:t>to</a:t>
                </a:r>
                <a:r>
                  <a:rPr lang="hu-HU" dirty="0" smtClean="0">
                    <a:sym typeface="Symbol" panose="05050102010706020507" pitchFamily="18" charset="2"/>
                  </a:rPr>
                  <a:t> </a:t>
                </a:r>
                <a:r>
                  <a:rPr lang="hu-HU" dirty="0" err="1" smtClean="0">
                    <a:sym typeface="Symbol" panose="05050102010706020507" pitchFamily="18" charset="2"/>
                  </a:rPr>
                  <a:t>all</a:t>
                </a:r>
                <a:r>
                  <a:rPr lang="hu-HU" dirty="0" smtClean="0">
                    <a:sym typeface="Symbol" panose="05050102010706020507" pitchFamily="18" charset="2"/>
                  </a:rPr>
                  <a:t> </a:t>
                </a:r>
                <a:r>
                  <a:rPr lang="hu-HU" dirty="0" err="1" smtClean="0">
                    <a:sym typeface="Symbol" panose="05050102010706020507" pitchFamily="18" charset="2"/>
                  </a:rPr>
                  <a:t>weights</a:t>
                </a:r>
                <a:r>
                  <a:rPr lang="hu-HU" dirty="0" smtClean="0">
                    <a:sym typeface="Symbol" panose="05050102010706020507" pitchFamily="18" charset="2"/>
                  </a:rPr>
                  <a:t>, i.e.,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hu-HU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sSubPr>
                      <m:e>
                        <m:r>
                          <a:rPr lang="hu-HU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𝑤</m:t>
                        </m:r>
                      </m:e>
                      <m:sub>
                        <m:r>
                          <a:rPr lang="hu-HU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𝑖𝑗</m:t>
                        </m:r>
                      </m:sub>
                    </m:sSub>
                    <m:r>
                      <a:rPr lang="hu-HU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←</m:t>
                    </m:r>
                    <m:r>
                      <a:rPr lang="hu-H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 </m:t>
                    </m:r>
                    <m:sSub>
                      <m:sSubPr>
                        <m:ctrlPr>
                          <a:rPr lang="hu-HU" i="1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sSubPr>
                      <m:e>
                        <m:r>
                          <a:rPr lang="hu-HU" i="1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𝑤</m:t>
                        </m:r>
                      </m:e>
                      <m:sub>
                        <m:r>
                          <a:rPr lang="hu-HU" i="1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𝑖𝑗</m:t>
                        </m:r>
                      </m:sub>
                    </m:sSub>
                    <m:r>
                      <a:rPr lang="hu-HU" b="0" i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− </m:t>
                    </m:r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α</m:t>
                    </m:r>
                    <m:f>
                      <m:fPr>
                        <m:ctrlPr>
                          <a:rPr lang="el-G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fPr>
                      <m:num>
                        <m:r>
                          <a:rPr lang="hu-HU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  <m:t>𝜕</m:t>
                        </m:r>
                        <m:r>
                          <a:rPr lang="hu-HU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  <m:t>𝐽</m:t>
                        </m:r>
                        <m:d>
                          <m:dPr>
                            <m:ctrlPr>
                              <a:rPr lang="hu-HU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Symbol" panose="05050102010706020507" pitchFamily="18" charset="2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hu-HU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Symbol" panose="05050102010706020507" pitchFamily="18" charset="2"/>
                                  </a:rPr>
                                </m:ctrlPr>
                              </m:sSubPr>
                              <m:e>
                                <m:r>
                                  <a:rPr lang="hu-HU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Symbol" panose="05050102010706020507" pitchFamily="18" charset="2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hu-HU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Symbol" panose="05050102010706020507" pitchFamily="18" charset="2"/>
                                  </a:rPr>
                                  <m:t>𝑖𝑗</m:t>
                                </m:r>
                              </m:sub>
                            </m:sSub>
                          </m:e>
                        </m:d>
                      </m:num>
                      <m:den>
                        <m:sSub>
                          <m:sSubPr>
                            <m:ctrlPr>
                              <a:rPr lang="el-G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Symbol" panose="05050102010706020507" pitchFamily="18" charset="2"/>
                              </a:rPr>
                            </m:ctrlPr>
                          </m:sSubPr>
                          <m:e>
                            <m:r>
                              <a:rPr lang="hu-HU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Symbol" panose="05050102010706020507" pitchFamily="18" charset="2"/>
                              </a:rPr>
                              <m:t>𝜕</m:t>
                            </m:r>
                            <m:r>
                              <a:rPr lang="hu-HU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Symbol" panose="05050102010706020507" pitchFamily="18" charset="2"/>
                              </a:rPr>
                              <m:t>𝑤</m:t>
                            </m:r>
                          </m:e>
                          <m:sub>
                            <m:r>
                              <a:rPr lang="hu-HU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Symbol" panose="05050102010706020507" pitchFamily="18" charset="2"/>
                              </a:rPr>
                              <m:t>𝑖𝑗</m:t>
                            </m:r>
                          </m:sub>
                        </m:sSub>
                      </m:den>
                    </m:f>
                  </m:oMath>
                </a14:m>
                <a:r>
                  <a:rPr lang="hu-HU" dirty="0" smtClean="0"/>
                  <a:t> </a:t>
                </a:r>
              </a:p>
              <a:p>
                <a:pPr marL="342891" lvl="1" indent="0">
                  <a:buNone/>
                </a:pPr>
                <a:r>
                  <a:rPr lang="hu-HU" dirty="0" smtClean="0"/>
                  <a:t>decreases </a:t>
                </a:r>
                <a:r>
                  <a:rPr lang="hu-HU" dirty="0" err="1" smtClean="0"/>
                  <a:t>the</a:t>
                </a:r>
                <a:r>
                  <a:rPr lang="hu-HU" dirty="0" smtClean="0"/>
                  <a:t> </a:t>
                </a:r>
                <a:r>
                  <a:rPr lang="hu-HU" dirty="0" err="1" smtClean="0"/>
                  <a:t>value</a:t>
                </a:r>
                <a:r>
                  <a:rPr lang="hu-HU" dirty="0" smtClean="0"/>
                  <a:t> of </a:t>
                </a:r>
                <a:r>
                  <a:rPr lang="hu-HU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J</a:t>
                </a:r>
                <a:r>
                  <a:rPr lang="hu-HU" i="1" dirty="0" smtClean="0">
                    <a:latin typeface="+mj-lt"/>
                    <a:cs typeface="Times New Roman" panose="02020603050405020304" pitchFamily="18" charset="0"/>
                  </a:rPr>
                  <a:t>.</a:t>
                </a:r>
              </a:p>
              <a:p>
                <a:r>
                  <a:rPr lang="hu-HU" dirty="0" err="1" smtClean="0">
                    <a:latin typeface="+mj-lt"/>
                    <a:cs typeface="Times New Roman" panose="02020603050405020304" pitchFamily="18" charset="0"/>
                  </a:rPr>
                  <a:t>What</a:t>
                </a:r>
                <a:r>
                  <a:rPr lang="hu-HU" dirty="0" smtClean="0">
                    <a:latin typeface="+mj-lt"/>
                    <a:cs typeface="Times New Roman" panose="02020603050405020304" pitchFamily="18" charset="0"/>
                  </a:rPr>
                  <a:t> is </a:t>
                </a:r>
                <a:r>
                  <a:rPr lang="hu-HU" dirty="0" err="1" smtClean="0">
                    <a:latin typeface="+mj-lt"/>
                    <a:cs typeface="Times New Roman" panose="02020603050405020304" pitchFamily="18" charset="0"/>
                  </a:rPr>
                  <a:t>the</a:t>
                </a:r>
                <a:r>
                  <a:rPr lang="hu-HU" dirty="0" smtClean="0">
                    <a:latin typeface="+mj-lt"/>
                    <a:cs typeface="Times New Roman" panose="02020603050405020304" pitchFamily="18" charset="0"/>
                  </a:rPr>
                  <a:t> Laplace </a:t>
                </a:r>
                <a:r>
                  <a:rPr lang="hu-HU" dirty="0" err="1" smtClean="0">
                    <a:latin typeface="+mj-lt"/>
                    <a:cs typeface="Times New Roman" panose="02020603050405020304" pitchFamily="18" charset="0"/>
                  </a:rPr>
                  <a:t>template</a:t>
                </a:r>
                <a:r>
                  <a:rPr lang="hu-HU" dirty="0" smtClean="0">
                    <a:latin typeface="+mj-lt"/>
                    <a:cs typeface="Times New Roman" panose="02020603050405020304" pitchFamily="18" charset="0"/>
                  </a:rPr>
                  <a:t> in 3D?</a:t>
                </a:r>
              </a:p>
              <a:p>
                <a:r>
                  <a:rPr lang="hu-HU" dirty="0" err="1" smtClean="0">
                    <a:latin typeface="+mj-lt"/>
                    <a:cs typeface="Times New Roman" panose="02020603050405020304" pitchFamily="18" charset="0"/>
                  </a:rPr>
                  <a:t>What</a:t>
                </a:r>
                <a:r>
                  <a:rPr lang="hu-HU" dirty="0" smtClean="0">
                    <a:latin typeface="+mj-lt"/>
                    <a:cs typeface="Times New Roman" panose="02020603050405020304" pitchFamily="18" charset="0"/>
                  </a:rPr>
                  <a:t> is </a:t>
                </a:r>
                <a:r>
                  <a:rPr lang="hu-HU" dirty="0" err="1" smtClean="0">
                    <a:latin typeface="+mj-lt"/>
                    <a:cs typeface="Times New Roman" panose="02020603050405020304" pitchFamily="18" charset="0"/>
                  </a:rPr>
                  <a:t>the</a:t>
                </a:r>
                <a:r>
                  <a:rPr lang="hu-HU" dirty="0" smtClean="0">
                    <a:latin typeface="+mj-lt"/>
                    <a:cs typeface="Times New Roman" panose="02020603050405020304" pitchFamily="18" charset="0"/>
                  </a:rPr>
                  <a:t> </a:t>
                </a:r>
                <a:r>
                  <a:rPr lang="hu-HU" dirty="0" err="1" smtClean="0">
                    <a:latin typeface="+mj-lt"/>
                    <a:cs typeface="Times New Roman" panose="02020603050405020304" pitchFamily="18" charset="0"/>
                  </a:rPr>
                  <a:t>third</a:t>
                </a:r>
                <a:r>
                  <a:rPr lang="hu-HU" dirty="0" smtClean="0">
                    <a:latin typeface="+mj-lt"/>
                    <a:cs typeface="Times New Roman" panose="02020603050405020304" pitchFamily="18" charset="0"/>
                  </a:rPr>
                  <a:t> </a:t>
                </a:r>
                <a:r>
                  <a:rPr lang="hu-HU" dirty="0" err="1" smtClean="0">
                    <a:latin typeface="+mj-lt"/>
                    <a:cs typeface="Times New Roman" panose="02020603050405020304" pitchFamily="18" charset="0"/>
                  </a:rPr>
                  <a:t>order</a:t>
                </a:r>
                <a:r>
                  <a:rPr lang="hu-HU" dirty="0" smtClean="0">
                    <a:latin typeface="+mj-lt"/>
                    <a:cs typeface="Times New Roman" panose="02020603050405020304" pitchFamily="18" charset="0"/>
                  </a:rPr>
                  <a:t> </a:t>
                </a:r>
                <a:r>
                  <a:rPr lang="hu-HU" dirty="0" err="1" smtClean="0">
                    <a:latin typeface="+mj-lt"/>
                    <a:cs typeface="Times New Roman" panose="02020603050405020304" pitchFamily="18" charset="0"/>
                  </a:rPr>
                  <a:t>finite</a:t>
                </a:r>
                <a:r>
                  <a:rPr lang="hu-HU" dirty="0" smtClean="0">
                    <a:latin typeface="+mj-lt"/>
                    <a:cs typeface="Times New Roman" panose="02020603050405020304" pitchFamily="18" charset="0"/>
                  </a:rPr>
                  <a:t> </a:t>
                </a:r>
                <a:r>
                  <a:rPr lang="hu-HU" dirty="0" err="1" smtClean="0">
                    <a:latin typeface="+mj-lt"/>
                    <a:cs typeface="Times New Roman" panose="02020603050405020304" pitchFamily="18" charset="0"/>
                  </a:rPr>
                  <a:t>difference</a:t>
                </a:r>
                <a:r>
                  <a:rPr lang="hu-HU" dirty="0" smtClean="0">
                    <a:latin typeface="+mj-lt"/>
                    <a:cs typeface="Times New Roman" panose="02020603050405020304" pitchFamily="18" charset="0"/>
                  </a:rPr>
                  <a:t> </a:t>
                </a:r>
                <a:r>
                  <a:rPr lang="hu-HU" dirty="0" err="1" smtClean="0">
                    <a:latin typeface="+mj-lt"/>
                    <a:cs typeface="Times New Roman" panose="02020603050405020304" pitchFamily="18" charset="0"/>
                  </a:rPr>
                  <a:t>template</a:t>
                </a:r>
                <a:r>
                  <a:rPr lang="hu-HU" dirty="0" smtClean="0">
                    <a:latin typeface="+mj-lt"/>
                    <a:cs typeface="Times New Roman" panose="02020603050405020304" pitchFamily="18" charset="0"/>
                  </a:rPr>
                  <a:t> in 1D?</a:t>
                </a:r>
              </a:p>
              <a:p>
                <a:endParaRPr lang="hu-HU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Tartalom hely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78" t="-1213"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8859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 noChangeArrowheads="1"/>
          </p:cNvSpPr>
          <p:nvPr>
            <p:ph type="body" sz="quarter" idx="15"/>
          </p:nvPr>
        </p:nvSpPr>
        <p:spPr bwMode="auto">
          <a:xfrm>
            <a:off x="467548" y="200257"/>
            <a:ext cx="7044621" cy="98488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92075"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hu-HU" dirty="0" err="1" smtClean="0"/>
              <a:t>Some</a:t>
            </a:r>
            <a:r>
              <a:rPr lang="hu-HU" dirty="0" smtClean="0"/>
              <a:t> </a:t>
            </a:r>
            <a:r>
              <a:rPr lang="hu-HU" dirty="0" err="1" smtClean="0"/>
              <a:t>issues</a:t>
            </a:r>
            <a:r>
              <a:rPr lang="hu-HU" dirty="0" smtClean="0"/>
              <a:t> </a:t>
            </a:r>
            <a:r>
              <a:rPr lang="hu-HU" dirty="0" err="1"/>
              <a:t>that</a:t>
            </a:r>
            <a:r>
              <a:rPr lang="hu-HU" dirty="0"/>
              <a:t> </a:t>
            </a:r>
            <a:r>
              <a:rPr lang="hu-HU" dirty="0" err="1"/>
              <a:t>you</a:t>
            </a:r>
            <a:r>
              <a:rPr lang="hu-HU" dirty="0"/>
              <a:t> </a:t>
            </a:r>
            <a:r>
              <a:rPr lang="hu-HU" dirty="0" err="1"/>
              <a:t>may</a:t>
            </a:r>
            <a:r>
              <a:rPr lang="hu-HU" dirty="0"/>
              <a:t> be </a:t>
            </a:r>
            <a:r>
              <a:rPr lang="hu-HU" dirty="0" err="1" smtClean="0"/>
              <a:t>asked</a:t>
            </a:r>
            <a:r>
              <a:rPr lang="hu-HU" dirty="0" smtClean="0"/>
              <a:t> </a:t>
            </a:r>
            <a:r>
              <a:rPr lang="hu-HU" dirty="0" err="1" smtClean="0"/>
              <a:t>about</a:t>
            </a:r>
            <a:endParaRPr lang="hu-HU" dirty="0" smtClean="0"/>
          </a:p>
          <a:p>
            <a:pPr marL="549275" lvl="0" indent="-457200" defTabSz="9144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hu-HU" altLang="hu-HU" dirty="0" err="1" smtClean="0">
                <a:solidFill>
                  <a:schemeClr val="tx1"/>
                </a:solidFill>
                <a:latin typeface="+mj-lt"/>
                <a:sym typeface="Wingdings" panose="05000000000000000000" pitchFamily="2" charset="2"/>
              </a:rPr>
              <a:t>Expect</a:t>
            </a:r>
            <a:r>
              <a:rPr lang="hu-HU" altLang="hu-HU" dirty="0" smtClean="0">
                <a:solidFill>
                  <a:schemeClr val="tx1"/>
                </a:solidFill>
                <a:latin typeface="+mj-lt"/>
                <a:sym typeface="Wingdings" panose="05000000000000000000" pitchFamily="2" charset="2"/>
              </a:rPr>
              <a:t> </a:t>
            </a:r>
            <a:r>
              <a:rPr lang="hu-HU" altLang="hu-HU" dirty="0" err="1" smtClean="0">
                <a:solidFill>
                  <a:schemeClr val="tx1"/>
                </a:solidFill>
                <a:latin typeface="+mj-lt"/>
                <a:sym typeface="Wingdings" panose="05000000000000000000" pitchFamily="2" charset="2"/>
              </a:rPr>
              <a:t>similar</a:t>
            </a:r>
            <a:r>
              <a:rPr lang="hu-HU" altLang="hu-HU" dirty="0" smtClean="0">
                <a:solidFill>
                  <a:schemeClr val="tx1"/>
                </a:solidFill>
                <a:latin typeface="+mj-lt"/>
                <a:sym typeface="Wingdings" panose="05000000000000000000" pitchFamily="2" charset="2"/>
              </a:rPr>
              <a:t> </a:t>
            </a:r>
            <a:r>
              <a:rPr lang="hu-HU" altLang="hu-HU" dirty="0" err="1" smtClean="0">
                <a:solidFill>
                  <a:schemeClr val="tx1"/>
                </a:solidFill>
                <a:latin typeface="+mj-lt"/>
                <a:sym typeface="Wingdings" panose="05000000000000000000" pitchFamily="2" charset="2"/>
              </a:rPr>
              <a:t>ones</a:t>
            </a:r>
            <a:r>
              <a:rPr lang="hu-HU" altLang="hu-HU" dirty="0" smtClean="0">
                <a:solidFill>
                  <a:schemeClr val="tx1"/>
                </a:solidFill>
                <a:latin typeface="+mj-lt"/>
                <a:sym typeface="Wingdings" panose="05000000000000000000" pitchFamily="2" charset="2"/>
              </a:rPr>
              <a:t> </a:t>
            </a:r>
            <a:r>
              <a:rPr lang="hu-HU" altLang="hu-HU" dirty="0" err="1" smtClean="0">
                <a:solidFill>
                  <a:schemeClr val="tx1"/>
                </a:solidFill>
                <a:latin typeface="+mj-lt"/>
                <a:sym typeface="Wingdings" panose="05000000000000000000" pitchFamily="2" charset="2"/>
              </a:rPr>
              <a:t>as</a:t>
            </a:r>
            <a:r>
              <a:rPr lang="hu-HU" altLang="hu-HU" dirty="0" smtClean="0">
                <a:solidFill>
                  <a:schemeClr val="tx1"/>
                </a:solidFill>
                <a:latin typeface="+mj-lt"/>
                <a:sym typeface="Wingdings" panose="05000000000000000000" pitchFamily="2" charset="2"/>
              </a:rPr>
              <a:t> </a:t>
            </a:r>
            <a:r>
              <a:rPr lang="hu-HU" altLang="hu-HU" dirty="0" err="1" smtClean="0">
                <a:solidFill>
                  <a:schemeClr val="tx1"/>
                </a:solidFill>
                <a:latin typeface="+mj-lt"/>
                <a:sym typeface="Wingdings" panose="05000000000000000000" pitchFamily="2" charset="2"/>
              </a:rPr>
              <a:t>well</a:t>
            </a:r>
            <a:r>
              <a:rPr lang="hu-HU" altLang="hu-HU" dirty="0" smtClean="0">
                <a:solidFill>
                  <a:schemeClr val="tx1"/>
                </a:solidFill>
                <a:latin typeface="+mj-lt"/>
                <a:sym typeface="Wingdings" panose="05000000000000000000" pitchFamily="2" charset="2"/>
              </a:rPr>
              <a:t>…</a:t>
            </a:r>
            <a:endParaRPr kumimoji="0" lang="hu-HU" altLang="hu-HU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5" name="Szöveg helye 4"/>
          <p:cNvSpPr>
            <a:spLocks noGrp="1"/>
          </p:cNvSpPr>
          <p:nvPr>
            <p:ph type="body" sz="quarter" idx="16"/>
          </p:nvPr>
        </p:nvSpPr>
        <p:spPr>
          <a:xfrm>
            <a:off x="467548" y="1340992"/>
            <a:ext cx="7272804" cy="5544392"/>
          </a:xfrm>
        </p:spPr>
        <p:txBody>
          <a:bodyPr>
            <a:normAutofit fontScale="92500" lnSpcReduction="10000"/>
          </a:bodyPr>
          <a:lstStyle/>
          <a:p>
            <a:pPr marL="534988" lvl="0" indent="-442913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+mj-lt"/>
              <a:buAutoNum type="arabicPeriod"/>
            </a:pPr>
            <a:r>
              <a:rPr lang="hu-HU" altLang="hu-HU" dirty="0" err="1">
                <a:solidFill>
                  <a:srgbClr val="000000"/>
                </a:solidFill>
                <a:cs typeface="Courier New" panose="02070309020205020404" pitchFamily="49" charset="0"/>
              </a:rPr>
              <a:t>What</a:t>
            </a:r>
            <a:r>
              <a:rPr lang="hu-HU" altLang="hu-HU" dirty="0">
                <a:solidFill>
                  <a:srgbClr val="000000"/>
                </a:solidFill>
                <a:cs typeface="Courier New" panose="02070309020205020404" pitchFamily="49" charset="0"/>
              </a:rPr>
              <a:t> is </a:t>
            </a:r>
            <a:r>
              <a:rPr lang="hu-HU" altLang="hu-HU" dirty="0" err="1">
                <a:solidFill>
                  <a:srgbClr val="000000"/>
                </a:solidFill>
                <a:cs typeface="Courier New" panose="02070309020205020404" pitchFamily="49" charset="0"/>
              </a:rPr>
              <a:t>called</a:t>
            </a:r>
            <a:r>
              <a:rPr lang="hu-HU" altLang="hu-HU" dirty="0">
                <a:solidFill>
                  <a:srgbClr val="000000"/>
                </a:solidFill>
                <a:cs typeface="Courier New" panose="02070309020205020404" pitchFamily="49" charset="0"/>
              </a:rPr>
              <a:t> </a:t>
            </a:r>
            <a:r>
              <a:rPr lang="hu-HU" altLang="hu-HU" dirty="0" err="1">
                <a:solidFill>
                  <a:srgbClr val="000000"/>
                </a:solidFill>
                <a:cs typeface="Courier New" panose="02070309020205020404" pitchFamily="49" charset="0"/>
              </a:rPr>
              <a:t>template</a:t>
            </a:r>
            <a:r>
              <a:rPr lang="hu-HU" altLang="hu-HU" dirty="0">
                <a:solidFill>
                  <a:srgbClr val="000000"/>
                </a:solidFill>
                <a:cs typeface="Courier New" panose="02070309020205020404" pitchFamily="49" charset="0"/>
              </a:rPr>
              <a:t> </a:t>
            </a:r>
            <a:r>
              <a:rPr lang="hu-HU" altLang="hu-HU" dirty="0" err="1">
                <a:solidFill>
                  <a:srgbClr val="000000"/>
                </a:solidFill>
                <a:cs typeface="Courier New" panose="02070309020205020404" pitchFamily="49" charset="0"/>
              </a:rPr>
              <a:t>matching</a:t>
            </a:r>
            <a:r>
              <a:rPr lang="hu-HU" altLang="hu-HU" dirty="0">
                <a:solidFill>
                  <a:srgbClr val="000000"/>
                </a:solidFill>
                <a:cs typeface="Courier New" panose="02070309020205020404" pitchFamily="49" charset="0"/>
              </a:rPr>
              <a:t> </a:t>
            </a:r>
            <a:r>
              <a:rPr lang="hu-HU" altLang="hu-HU" dirty="0" err="1">
                <a:solidFill>
                  <a:srgbClr val="000000"/>
                </a:solidFill>
                <a:cs typeface="Courier New" panose="02070309020205020404" pitchFamily="49" charset="0"/>
              </a:rPr>
              <a:t>on</a:t>
            </a:r>
            <a:r>
              <a:rPr lang="hu-HU" altLang="hu-HU" dirty="0">
                <a:solidFill>
                  <a:srgbClr val="000000"/>
                </a:solidFill>
                <a:cs typeface="Courier New" panose="02070309020205020404" pitchFamily="49" charset="0"/>
              </a:rPr>
              <a:t> an image? </a:t>
            </a:r>
          </a:p>
          <a:p>
            <a:pPr marL="534988" lvl="0" indent="-442913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+mj-lt"/>
              <a:buAutoNum type="arabicPeriod"/>
            </a:pPr>
            <a:r>
              <a:rPr lang="hu-HU" altLang="hu-HU" dirty="0" err="1">
                <a:solidFill>
                  <a:srgbClr val="000000"/>
                </a:solidFill>
                <a:cs typeface="Courier New" panose="02070309020205020404" pitchFamily="49" charset="0"/>
              </a:rPr>
              <a:t>What</a:t>
            </a:r>
            <a:r>
              <a:rPr lang="hu-HU" altLang="hu-HU" dirty="0">
                <a:solidFill>
                  <a:srgbClr val="000000"/>
                </a:solidFill>
                <a:cs typeface="Courier New" panose="02070309020205020404" pitchFamily="49" charset="0"/>
              </a:rPr>
              <a:t> is a </a:t>
            </a:r>
            <a:r>
              <a:rPr lang="hu-HU" altLang="hu-HU" dirty="0" err="1">
                <a:solidFill>
                  <a:srgbClr val="000000"/>
                </a:solidFill>
                <a:cs typeface="Courier New" panose="02070309020205020404" pitchFamily="49" charset="0"/>
              </a:rPr>
              <a:t>convolutional</a:t>
            </a:r>
            <a:r>
              <a:rPr lang="hu-HU" altLang="hu-HU" dirty="0">
                <a:solidFill>
                  <a:srgbClr val="000000"/>
                </a:solidFill>
                <a:cs typeface="Courier New" panose="02070309020205020404" pitchFamily="49" charset="0"/>
              </a:rPr>
              <a:t> </a:t>
            </a:r>
            <a:r>
              <a:rPr lang="hu-HU" altLang="hu-HU" dirty="0" err="1">
                <a:solidFill>
                  <a:srgbClr val="000000"/>
                </a:solidFill>
                <a:cs typeface="Courier New" panose="02070309020205020404" pitchFamily="49" charset="0"/>
              </a:rPr>
              <a:t>network</a:t>
            </a:r>
            <a:r>
              <a:rPr lang="hu-HU" altLang="hu-HU" dirty="0">
                <a:solidFill>
                  <a:srgbClr val="000000"/>
                </a:solidFill>
                <a:cs typeface="Courier New" panose="02070309020205020404" pitchFamily="49" charset="0"/>
              </a:rPr>
              <a:t> made of?</a:t>
            </a:r>
          </a:p>
          <a:p>
            <a:pPr marL="534988" lvl="0" indent="-442913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+mj-lt"/>
              <a:buAutoNum type="arabicPeriod"/>
            </a:pPr>
            <a:r>
              <a:rPr lang="hu-HU" altLang="hu-HU" dirty="0" err="1">
                <a:solidFill>
                  <a:srgbClr val="000000"/>
                </a:solidFill>
                <a:cs typeface="Courier New" panose="02070309020205020404" pitchFamily="49" charset="0"/>
              </a:rPr>
              <a:t>What</a:t>
            </a:r>
            <a:r>
              <a:rPr lang="hu-HU" altLang="hu-HU" dirty="0">
                <a:solidFill>
                  <a:srgbClr val="000000"/>
                </a:solidFill>
                <a:cs typeface="Courier New" panose="02070309020205020404" pitchFamily="49" charset="0"/>
              </a:rPr>
              <a:t> is </a:t>
            </a:r>
            <a:r>
              <a:rPr lang="hu-HU" altLang="hu-HU" dirty="0" err="1">
                <a:solidFill>
                  <a:srgbClr val="000000"/>
                </a:solidFill>
                <a:cs typeface="Courier New" panose="02070309020205020404" pitchFamily="49" charset="0"/>
              </a:rPr>
              <a:t>the</a:t>
            </a:r>
            <a:r>
              <a:rPr lang="hu-HU" altLang="hu-HU" dirty="0">
                <a:solidFill>
                  <a:srgbClr val="000000"/>
                </a:solidFill>
                <a:cs typeface="Courier New" panose="02070309020205020404" pitchFamily="49" charset="0"/>
              </a:rPr>
              <a:t> </a:t>
            </a:r>
            <a:r>
              <a:rPr lang="hu-HU" altLang="hu-HU" dirty="0" err="1">
                <a:solidFill>
                  <a:srgbClr val="000000"/>
                </a:solidFill>
                <a:cs typeface="Courier New" panose="02070309020205020404" pitchFamily="49" charset="0"/>
              </a:rPr>
              <a:t>convolution</a:t>
            </a:r>
            <a:r>
              <a:rPr lang="hu-HU" altLang="hu-HU" dirty="0">
                <a:solidFill>
                  <a:srgbClr val="000000"/>
                </a:solidFill>
                <a:cs typeface="Courier New" panose="02070309020205020404" pitchFamily="49" charset="0"/>
              </a:rPr>
              <a:t> in </a:t>
            </a:r>
            <a:r>
              <a:rPr lang="hu-HU" altLang="hu-HU" dirty="0" err="1">
                <a:solidFill>
                  <a:srgbClr val="000000"/>
                </a:solidFill>
                <a:cs typeface="Courier New" panose="02070309020205020404" pitchFamily="49" charset="0"/>
              </a:rPr>
              <a:t>the</a:t>
            </a:r>
            <a:r>
              <a:rPr lang="hu-HU" altLang="hu-HU" dirty="0">
                <a:solidFill>
                  <a:srgbClr val="000000"/>
                </a:solidFill>
                <a:cs typeface="Courier New" panose="02070309020205020404" pitchFamily="49" charset="0"/>
              </a:rPr>
              <a:t> </a:t>
            </a:r>
            <a:r>
              <a:rPr lang="hu-HU" altLang="hu-HU" dirty="0" err="1">
                <a:solidFill>
                  <a:srgbClr val="000000"/>
                </a:solidFill>
                <a:cs typeface="Courier New" panose="02070309020205020404" pitchFamily="49" charset="0"/>
              </a:rPr>
              <a:t>convolutional</a:t>
            </a:r>
            <a:r>
              <a:rPr lang="hu-HU" altLang="hu-HU" dirty="0">
                <a:solidFill>
                  <a:srgbClr val="000000"/>
                </a:solidFill>
                <a:cs typeface="Courier New" panose="02070309020205020404" pitchFamily="49" charset="0"/>
              </a:rPr>
              <a:t> </a:t>
            </a:r>
            <a:r>
              <a:rPr lang="hu-HU" altLang="hu-HU" dirty="0" err="1">
                <a:solidFill>
                  <a:srgbClr val="000000"/>
                </a:solidFill>
                <a:cs typeface="Courier New" panose="02070309020205020404" pitchFamily="49" charset="0"/>
              </a:rPr>
              <a:t>network</a:t>
            </a:r>
            <a:r>
              <a:rPr lang="hu-HU" altLang="hu-HU" dirty="0">
                <a:solidFill>
                  <a:srgbClr val="000000"/>
                </a:solidFill>
                <a:cs typeface="Courier New" panose="02070309020205020404" pitchFamily="49" charset="0"/>
              </a:rPr>
              <a:t>? </a:t>
            </a:r>
          </a:p>
          <a:p>
            <a:pPr marL="534988" lvl="0" indent="-442913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+mj-lt"/>
              <a:buAutoNum type="arabicPeriod"/>
            </a:pPr>
            <a:r>
              <a:rPr lang="hu-HU" altLang="hu-HU" dirty="0">
                <a:solidFill>
                  <a:srgbClr val="000000"/>
                </a:solidFill>
                <a:cs typeface="Courier New" panose="02070309020205020404" pitchFamily="49" charset="0"/>
              </a:rPr>
              <a:t>Tell </a:t>
            </a:r>
            <a:r>
              <a:rPr lang="hu-HU" altLang="hu-HU" dirty="0" err="1">
                <a:solidFill>
                  <a:srgbClr val="000000"/>
                </a:solidFill>
                <a:cs typeface="Courier New" panose="02070309020205020404" pitchFamily="49" charset="0"/>
              </a:rPr>
              <a:t>four</a:t>
            </a:r>
            <a:r>
              <a:rPr lang="hu-HU" altLang="hu-HU" dirty="0">
                <a:solidFill>
                  <a:srgbClr val="000000"/>
                </a:solidFill>
                <a:cs typeface="Courier New" panose="02070309020205020404" pitchFamily="49" charset="0"/>
              </a:rPr>
              <a:t> </a:t>
            </a:r>
            <a:r>
              <a:rPr lang="hu-HU" altLang="hu-HU" dirty="0" err="1">
                <a:solidFill>
                  <a:srgbClr val="000000"/>
                </a:solidFill>
                <a:cs typeface="Courier New" panose="02070309020205020404" pitchFamily="49" charset="0"/>
              </a:rPr>
              <a:t>elementary</a:t>
            </a:r>
            <a:r>
              <a:rPr lang="hu-HU" altLang="hu-HU" dirty="0">
                <a:solidFill>
                  <a:srgbClr val="000000"/>
                </a:solidFill>
                <a:cs typeface="Courier New" panose="02070309020205020404" pitchFamily="49" charset="0"/>
              </a:rPr>
              <a:t> </a:t>
            </a:r>
            <a:r>
              <a:rPr lang="hu-HU" altLang="hu-HU" dirty="0" err="1">
                <a:solidFill>
                  <a:srgbClr val="000000"/>
                </a:solidFill>
                <a:cs typeface="Courier New" panose="02070309020205020404" pitchFamily="49" charset="0"/>
              </a:rPr>
              <a:t>convolutional</a:t>
            </a:r>
            <a:r>
              <a:rPr lang="hu-HU" altLang="hu-HU" dirty="0">
                <a:solidFill>
                  <a:srgbClr val="000000"/>
                </a:solidFill>
                <a:cs typeface="Courier New" panose="02070309020205020404" pitchFamily="49" charset="0"/>
              </a:rPr>
              <a:t> </a:t>
            </a:r>
            <a:r>
              <a:rPr lang="hu-HU" altLang="hu-HU" dirty="0" err="1">
                <a:solidFill>
                  <a:srgbClr val="000000"/>
                </a:solidFill>
                <a:cs typeface="Courier New" panose="02070309020205020404" pitchFamily="49" charset="0"/>
              </a:rPr>
              <a:t>examples</a:t>
            </a:r>
            <a:r>
              <a:rPr lang="hu-HU" altLang="hu-HU" dirty="0">
                <a:solidFill>
                  <a:srgbClr val="000000"/>
                </a:solidFill>
                <a:cs typeface="Courier New" panose="02070309020205020404" pitchFamily="49" charset="0"/>
              </a:rPr>
              <a:t>!</a:t>
            </a:r>
          </a:p>
          <a:p>
            <a:pPr marL="534988" lvl="0" indent="-442913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+mj-lt"/>
              <a:buAutoNum type="arabicPeriod"/>
            </a:pPr>
            <a:r>
              <a:rPr lang="hu-HU" altLang="hu-HU" dirty="0" err="1">
                <a:solidFill>
                  <a:srgbClr val="000000"/>
                </a:solidFill>
                <a:cs typeface="Courier New" panose="02070309020205020404" pitchFamily="49" charset="0"/>
              </a:rPr>
              <a:t>What</a:t>
            </a:r>
            <a:r>
              <a:rPr lang="hu-HU" altLang="hu-HU" dirty="0">
                <a:solidFill>
                  <a:srgbClr val="000000"/>
                </a:solidFill>
                <a:cs typeface="Courier New" panose="02070309020205020404" pitchFamily="49" charset="0"/>
              </a:rPr>
              <a:t> is a </a:t>
            </a:r>
            <a:r>
              <a:rPr lang="hu-HU" altLang="hu-HU" dirty="0" err="1">
                <a:solidFill>
                  <a:srgbClr val="000000"/>
                </a:solidFill>
                <a:cs typeface="Courier New" panose="02070309020205020404" pitchFamily="49" charset="0"/>
              </a:rPr>
              <a:t>template</a:t>
            </a:r>
            <a:r>
              <a:rPr lang="hu-HU" altLang="hu-HU" dirty="0">
                <a:solidFill>
                  <a:srgbClr val="000000"/>
                </a:solidFill>
                <a:cs typeface="Courier New" panose="02070309020205020404" pitchFamily="49" charset="0"/>
              </a:rPr>
              <a:t>?</a:t>
            </a:r>
          </a:p>
          <a:p>
            <a:pPr marL="534988" lvl="0" indent="-442913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+mj-lt"/>
              <a:buAutoNum type="arabicPeriod"/>
            </a:pPr>
            <a:r>
              <a:rPr lang="hu-HU" altLang="hu-HU" dirty="0" err="1">
                <a:solidFill>
                  <a:srgbClr val="000000"/>
                </a:solidFill>
                <a:cs typeface="Courier New" panose="02070309020205020404" pitchFamily="49" charset="0"/>
              </a:rPr>
              <a:t>What</a:t>
            </a:r>
            <a:r>
              <a:rPr lang="hu-HU" altLang="hu-HU" dirty="0">
                <a:solidFill>
                  <a:srgbClr val="000000"/>
                </a:solidFill>
                <a:cs typeface="Courier New" panose="02070309020205020404" pitchFamily="49" charset="0"/>
              </a:rPr>
              <a:t> </a:t>
            </a:r>
            <a:r>
              <a:rPr lang="hu-HU" altLang="hu-HU" dirty="0" err="1">
                <a:solidFill>
                  <a:srgbClr val="000000"/>
                </a:solidFill>
                <a:cs typeface="Courier New" panose="02070309020205020404" pitchFamily="49" charset="0"/>
              </a:rPr>
              <a:t>does</a:t>
            </a:r>
            <a:r>
              <a:rPr lang="hu-HU" altLang="hu-HU" dirty="0">
                <a:solidFill>
                  <a:srgbClr val="000000"/>
                </a:solidFill>
                <a:cs typeface="Courier New" panose="02070309020205020404" pitchFamily="49" charset="0"/>
              </a:rPr>
              <a:t> </a:t>
            </a:r>
            <a:r>
              <a:rPr lang="hu-HU" altLang="hu-HU" dirty="0" err="1">
                <a:solidFill>
                  <a:srgbClr val="000000"/>
                </a:solidFill>
                <a:cs typeface="Courier New" panose="02070309020205020404" pitchFamily="49" charset="0"/>
              </a:rPr>
              <a:t>the</a:t>
            </a:r>
            <a:r>
              <a:rPr lang="hu-HU" altLang="hu-HU" dirty="0">
                <a:solidFill>
                  <a:srgbClr val="000000"/>
                </a:solidFill>
                <a:cs typeface="Courier New" panose="02070309020205020404" pitchFamily="49" charset="0"/>
              </a:rPr>
              <a:t> </a:t>
            </a:r>
            <a:r>
              <a:rPr lang="hu-HU" altLang="hu-HU" dirty="0" err="1">
                <a:solidFill>
                  <a:srgbClr val="000000"/>
                </a:solidFill>
                <a:cs typeface="Courier New" panose="02070309020205020404" pitchFamily="49" charset="0"/>
              </a:rPr>
              <a:t>template</a:t>
            </a:r>
            <a:r>
              <a:rPr lang="hu-HU" altLang="hu-HU" dirty="0">
                <a:solidFill>
                  <a:srgbClr val="000000"/>
                </a:solidFill>
                <a:cs typeface="Courier New" panose="02070309020205020404" pitchFamily="49" charset="0"/>
              </a:rPr>
              <a:t> </a:t>
            </a:r>
            <a:r>
              <a:rPr lang="hu-HU" altLang="hu-HU" dirty="0" err="1">
                <a:solidFill>
                  <a:srgbClr val="000000"/>
                </a:solidFill>
                <a:cs typeface="Courier New" panose="02070309020205020404" pitchFamily="49" charset="0"/>
              </a:rPr>
              <a:t>do</a:t>
            </a:r>
            <a:r>
              <a:rPr lang="hu-HU" altLang="hu-HU" dirty="0">
                <a:solidFill>
                  <a:srgbClr val="000000"/>
                </a:solidFill>
                <a:cs typeface="Courier New" panose="02070309020205020404" pitchFamily="49" charset="0"/>
              </a:rPr>
              <a:t>? </a:t>
            </a:r>
          </a:p>
          <a:p>
            <a:pPr marL="534988" lvl="0" indent="-442913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+mj-lt"/>
              <a:buAutoNum type="arabicPeriod"/>
            </a:pPr>
            <a:r>
              <a:rPr lang="hu-HU" altLang="hu-HU" dirty="0" err="1">
                <a:solidFill>
                  <a:srgbClr val="000000"/>
                </a:solidFill>
                <a:cs typeface="Courier New" panose="02070309020205020404" pitchFamily="49" charset="0"/>
              </a:rPr>
              <a:t>What</a:t>
            </a:r>
            <a:r>
              <a:rPr lang="hu-HU" altLang="hu-HU" dirty="0">
                <a:solidFill>
                  <a:srgbClr val="000000"/>
                </a:solidFill>
                <a:cs typeface="Courier New" panose="02070309020205020404" pitchFamily="49" charset="0"/>
              </a:rPr>
              <a:t> is blurring? </a:t>
            </a:r>
          </a:p>
          <a:p>
            <a:pPr marL="534988" lvl="0" indent="-442913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+mj-lt"/>
              <a:buAutoNum type="arabicPeriod"/>
            </a:pPr>
            <a:r>
              <a:rPr lang="hu-HU" altLang="hu-HU" dirty="0" err="1">
                <a:solidFill>
                  <a:srgbClr val="000000"/>
                </a:solidFill>
                <a:cs typeface="Courier New" panose="02070309020205020404" pitchFamily="49" charset="0"/>
              </a:rPr>
              <a:t>What</a:t>
            </a:r>
            <a:r>
              <a:rPr lang="hu-HU" altLang="hu-HU" dirty="0">
                <a:solidFill>
                  <a:srgbClr val="000000"/>
                </a:solidFill>
                <a:cs typeface="Courier New" panose="02070309020205020404" pitchFamily="49" charset="0"/>
              </a:rPr>
              <a:t> is a Gaussian blurring? </a:t>
            </a:r>
          </a:p>
          <a:p>
            <a:pPr marL="534988" lvl="0" indent="-442913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+mj-lt"/>
              <a:buAutoNum type="arabicPeriod"/>
            </a:pPr>
            <a:r>
              <a:rPr lang="hu-HU" altLang="hu-HU" dirty="0" err="1">
                <a:solidFill>
                  <a:srgbClr val="000000"/>
                </a:solidFill>
                <a:cs typeface="Courier New" panose="02070309020205020404" pitchFamily="49" charset="0"/>
              </a:rPr>
              <a:t>What</a:t>
            </a:r>
            <a:r>
              <a:rPr lang="hu-HU" altLang="hu-HU" dirty="0">
                <a:solidFill>
                  <a:srgbClr val="000000"/>
                </a:solidFill>
                <a:cs typeface="Courier New" panose="02070309020205020404" pitchFamily="49" charset="0"/>
              </a:rPr>
              <a:t> is downsampling (</a:t>
            </a:r>
            <a:r>
              <a:rPr lang="hu-HU" altLang="hu-HU" dirty="0" err="1">
                <a:solidFill>
                  <a:srgbClr val="000000"/>
                </a:solidFill>
                <a:cs typeface="Courier New" panose="02070309020205020404" pitchFamily="49" charset="0"/>
              </a:rPr>
              <a:t>or</a:t>
            </a:r>
            <a:r>
              <a:rPr lang="hu-HU" altLang="hu-HU" dirty="0">
                <a:solidFill>
                  <a:srgbClr val="000000"/>
                </a:solidFill>
                <a:cs typeface="Courier New" panose="02070309020205020404" pitchFamily="49" charset="0"/>
              </a:rPr>
              <a:t> </a:t>
            </a:r>
            <a:r>
              <a:rPr lang="hu-HU" altLang="hu-HU" dirty="0" err="1">
                <a:solidFill>
                  <a:srgbClr val="000000"/>
                </a:solidFill>
                <a:cs typeface="Courier New" panose="02070309020205020404" pitchFamily="49" charset="0"/>
              </a:rPr>
              <a:t>subsampling</a:t>
            </a:r>
            <a:r>
              <a:rPr lang="hu-HU" altLang="hu-HU" dirty="0">
                <a:solidFill>
                  <a:srgbClr val="000000"/>
                </a:solidFill>
                <a:cs typeface="Courier New" panose="02070309020205020404" pitchFamily="49" charset="0"/>
              </a:rPr>
              <a:t>)? </a:t>
            </a:r>
          </a:p>
          <a:p>
            <a:pPr marL="534988" lvl="0" indent="-442913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+mj-lt"/>
              <a:buAutoNum type="arabicPeriod"/>
            </a:pPr>
            <a:r>
              <a:rPr lang="hu-HU" altLang="hu-HU" dirty="0" err="1">
                <a:solidFill>
                  <a:srgbClr val="000000"/>
                </a:solidFill>
                <a:cs typeface="Courier New" panose="02070309020205020404" pitchFamily="49" charset="0"/>
              </a:rPr>
              <a:t>What</a:t>
            </a:r>
            <a:r>
              <a:rPr lang="hu-HU" altLang="hu-HU" dirty="0">
                <a:solidFill>
                  <a:srgbClr val="000000"/>
                </a:solidFill>
                <a:cs typeface="Courier New" panose="02070309020205020404" pitchFamily="49" charset="0"/>
              </a:rPr>
              <a:t> is upsampling? </a:t>
            </a:r>
          </a:p>
          <a:p>
            <a:pPr marL="534988" lvl="0" indent="-442913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+mj-lt"/>
              <a:buAutoNum type="arabicPeriod"/>
            </a:pPr>
            <a:r>
              <a:rPr lang="hu-HU" altLang="hu-HU" dirty="0" err="1">
                <a:solidFill>
                  <a:srgbClr val="000000"/>
                </a:solidFill>
                <a:cs typeface="Courier New" panose="02070309020205020404" pitchFamily="49" charset="0"/>
              </a:rPr>
              <a:t>What</a:t>
            </a:r>
            <a:r>
              <a:rPr lang="hu-HU" altLang="hu-HU" dirty="0">
                <a:solidFill>
                  <a:srgbClr val="000000"/>
                </a:solidFill>
                <a:cs typeface="Courier New" panose="02070309020205020404" pitchFamily="49" charset="0"/>
              </a:rPr>
              <a:t> is upsampling </a:t>
            </a:r>
            <a:r>
              <a:rPr lang="hu-HU" altLang="hu-HU" dirty="0" err="1">
                <a:solidFill>
                  <a:srgbClr val="000000"/>
                </a:solidFill>
                <a:cs typeface="Courier New" panose="02070309020205020404" pitchFamily="49" charset="0"/>
              </a:rPr>
              <a:t>used</a:t>
            </a:r>
            <a:r>
              <a:rPr lang="hu-HU" altLang="hu-HU" dirty="0">
                <a:solidFill>
                  <a:srgbClr val="000000"/>
                </a:solidFill>
                <a:cs typeface="Courier New" panose="02070309020205020404" pitchFamily="49" charset="0"/>
              </a:rPr>
              <a:t> </a:t>
            </a:r>
            <a:r>
              <a:rPr lang="hu-HU" altLang="hu-HU" dirty="0" err="1">
                <a:solidFill>
                  <a:srgbClr val="000000"/>
                </a:solidFill>
                <a:cs typeface="Courier New" panose="02070309020205020404" pitchFamily="49" charset="0"/>
              </a:rPr>
              <a:t>for</a:t>
            </a:r>
            <a:r>
              <a:rPr lang="hu-HU" altLang="hu-HU" dirty="0">
                <a:solidFill>
                  <a:srgbClr val="000000"/>
                </a:solidFill>
                <a:cs typeface="Courier New" panose="02070309020205020404" pitchFamily="49" charset="0"/>
              </a:rPr>
              <a:t>?</a:t>
            </a:r>
          </a:p>
          <a:p>
            <a:pPr marL="534988" lvl="0" indent="-442913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+mj-lt"/>
              <a:buAutoNum type="arabicPeriod"/>
            </a:pPr>
            <a:r>
              <a:rPr lang="hu-HU" altLang="hu-HU" dirty="0" err="1">
                <a:solidFill>
                  <a:srgbClr val="000000"/>
                </a:solidFill>
                <a:cs typeface="Courier New" panose="02070309020205020404" pitchFamily="49" charset="0"/>
              </a:rPr>
              <a:t>What</a:t>
            </a:r>
            <a:r>
              <a:rPr lang="hu-HU" altLang="hu-HU" dirty="0">
                <a:solidFill>
                  <a:srgbClr val="000000"/>
                </a:solidFill>
                <a:cs typeface="Courier New" panose="02070309020205020404" pitchFamily="49" charset="0"/>
              </a:rPr>
              <a:t> is </a:t>
            </a:r>
            <a:r>
              <a:rPr lang="hu-HU" altLang="hu-HU" dirty="0" err="1">
                <a:solidFill>
                  <a:srgbClr val="000000"/>
                </a:solidFill>
                <a:cs typeface="Courier New" panose="02070309020205020404" pitchFamily="49" charset="0"/>
              </a:rPr>
              <a:t>pooling</a:t>
            </a:r>
            <a:r>
              <a:rPr lang="hu-HU" altLang="hu-HU" dirty="0">
                <a:solidFill>
                  <a:srgbClr val="000000"/>
                </a:solidFill>
                <a:cs typeface="Courier New" panose="02070309020205020404" pitchFamily="49" charset="0"/>
              </a:rPr>
              <a:t>? </a:t>
            </a:r>
          </a:p>
          <a:p>
            <a:pPr marL="534988" lvl="0" indent="-442913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+mj-lt"/>
              <a:buAutoNum type="arabicPeriod"/>
            </a:pPr>
            <a:r>
              <a:rPr lang="hu-HU" altLang="hu-HU" dirty="0">
                <a:solidFill>
                  <a:srgbClr val="000000"/>
                </a:solidFill>
                <a:cs typeface="Courier New" panose="02070309020205020404" pitchFamily="49" charset="0"/>
              </a:rPr>
              <a:t>Tell </a:t>
            </a:r>
            <a:r>
              <a:rPr lang="hu-HU" altLang="hu-HU" dirty="0" err="1">
                <a:solidFill>
                  <a:srgbClr val="000000"/>
                </a:solidFill>
                <a:cs typeface="Courier New" panose="02070309020205020404" pitchFamily="49" charset="0"/>
              </a:rPr>
              <a:t>three</a:t>
            </a:r>
            <a:r>
              <a:rPr lang="hu-HU" altLang="hu-HU" dirty="0">
                <a:solidFill>
                  <a:srgbClr val="000000"/>
                </a:solidFill>
                <a:cs typeface="Courier New" panose="02070309020205020404" pitchFamily="49" charset="0"/>
              </a:rPr>
              <a:t> </a:t>
            </a:r>
            <a:r>
              <a:rPr lang="hu-HU" altLang="hu-HU" dirty="0" err="1">
                <a:solidFill>
                  <a:srgbClr val="000000"/>
                </a:solidFill>
                <a:cs typeface="Courier New" panose="02070309020205020404" pitchFamily="49" charset="0"/>
              </a:rPr>
              <a:t>examples</a:t>
            </a:r>
            <a:r>
              <a:rPr lang="hu-HU" altLang="hu-HU" dirty="0">
                <a:solidFill>
                  <a:srgbClr val="000000"/>
                </a:solidFill>
                <a:cs typeface="Courier New" panose="02070309020205020404" pitchFamily="49" charset="0"/>
              </a:rPr>
              <a:t> </a:t>
            </a:r>
            <a:r>
              <a:rPr lang="hu-HU" altLang="hu-HU" dirty="0" err="1">
                <a:solidFill>
                  <a:srgbClr val="000000"/>
                </a:solidFill>
                <a:cs typeface="Courier New" panose="02070309020205020404" pitchFamily="49" charset="0"/>
              </a:rPr>
              <a:t>for</a:t>
            </a:r>
            <a:r>
              <a:rPr lang="hu-HU" altLang="hu-HU" dirty="0">
                <a:solidFill>
                  <a:srgbClr val="000000"/>
                </a:solidFill>
                <a:cs typeface="Courier New" panose="02070309020205020404" pitchFamily="49" charset="0"/>
              </a:rPr>
              <a:t> </a:t>
            </a:r>
            <a:r>
              <a:rPr lang="hu-HU" altLang="hu-HU" dirty="0" err="1">
                <a:solidFill>
                  <a:srgbClr val="000000"/>
                </a:solidFill>
                <a:cs typeface="Courier New" panose="02070309020205020404" pitchFamily="49" charset="0"/>
              </a:rPr>
              <a:t>pooling</a:t>
            </a:r>
            <a:r>
              <a:rPr lang="hu-HU" altLang="hu-HU" dirty="0">
                <a:solidFill>
                  <a:srgbClr val="000000"/>
                </a:solidFill>
                <a:cs typeface="Courier New" panose="02070309020205020404" pitchFamily="49" charset="0"/>
              </a:rPr>
              <a:t>! </a:t>
            </a:r>
            <a:r>
              <a:rPr lang="hu-HU" altLang="hu-HU" dirty="0" err="1">
                <a:solidFill>
                  <a:srgbClr val="000000"/>
                </a:solidFill>
                <a:cs typeface="Courier New" panose="02070309020205020404" pitchFamily="49" charset="0"/>
              </a:rPr>
              <a:t>What</a:t>
            </a:r>
            <a:r>
              <a:rPr lang="hu-HU" altLang="hu-HU" dirty="0">
                <a:solidFill>
                  <a:srgbClr val="000000"/>
                </a:solidFill>
                <a:cs typeface="Courier New" panose="02070309020205020404" pitchFamily="49" charset="0"/>
              </a:rPr>
              <a:t> </a:t>
            </a:r>
            <a:r>
              <a:rPr lang="hu-HU" altLang="hu-HU" dirty="0" err="1">
                <a:solidFill>
                  <a:srgbClr val="000000"/>
                </a:solidFill>
                <a:cs typeface="Courier New" panose="02070309020205020404" pitchFamily="49" charset="0"/>
              </a:rPr>
              <a:t>are</a:t>
            </a:r>
            <a:r>
              <a:rPr lang="hu-HU" altLang="hu-HU" dirty="0">
                <a:solidFill>
                  <a:srgbClr val="000000"/>
                </a:solidFill>
                <a:cs typeface="Courier New" panose="02070309020205020404" pitchFamily="49" charset="0"/>
              </a:rPr>
              <a:t> </a:t>
            </a:r>
            <a:r>
              <a:rPr lang="hu-HU" altLang="hu-HU" dirty="0" err="1">
                <a:solidFill>
                  <a:srgbClr val="000000"/>
                </a:solidFill>
                <a:cs typeface="Courier New" panose="02070309020205020404" pitchFamily="49" charset="0"/>
              </a:rPr>
              <a:t>they</a:t>
            </a:r>
            <a:r>
              <a:rPr lang="hu-HU" altLang="hu-HU" dirty="0">
                <a:solidFill>
                  <a:srgbClr val="000000"/>
                </a:solidFill>
                <a:cs typeface="Courier New" panose="02070309020205020404" pitchFamily="49" charset="0"/>
              </a:rPr>
              <a:t> </a:t>
            </a:r>
            <a:r>
              <a:rPr lang="hu-HU" altLang="hu-HU" dirty="0" err="1">
                <a:solidFill>
                  <a:srgbClr val="000000"/>
                </a:solidFill>
                <a:cs typeface="Courier New" panose="02070309020205020404" pitchFamily="49" charset="0"/>
              </a:rPr>
              <a:t>good</a:t>
            </a:r>
            <a:r>
              <a:rPr lang="hu-HU" altLang="hu-HU" dirty="0">
                <a:solidFill>
                  <a:srgbClr val="000000"/>
                </a:solidFill>
                <a:cs typeface="Courier New" panose="02070309020205020404" pitchFamily="49" charset="0"/>
              </a:rPr>
              <a:t> </a:t>
            </a:r>
            <a:r>
              <a:rPr lang="hu-HU" altLang="hu-HU" dirty="0" err="1">
                <a:solidFill>
                  <a:srgbClr val="000000"/>
                </a:solidFill>
                <a:cs typeface="Courier New" panose="02070309020205020404" pitchFamily="49" charset="0"/>
              </a:rPr>
              <a:t>for</a:t>
            </a:r>
            <a:r>
              <a:rPr lang="hu-HU" altLang="hu-HU" dirty="0">
                <a:solidFill>
                  <a:srgbClr val="000000"/>
                </a:solidFill>
                <a:cs typeface="Courier New" panose="02070309020205020404" pitchFamily="49" charset="0"/>
              </a:rPr>
              <a:t>? </a:t>
            </a:r>
          </a:p>
          <a:p>
            <a:pPr marL="534988" lvl="0" indent="-442913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+mj-lt"/>
              <a:buAutoNum type="arabicPeriod"/>
            </a:pPr>
            <a:r>
              <a:rPr lang="hu-HU" altLang="hu-HU" dirty="0" err="1">
                <a:solidFill>
                  <a:srgbClr val="000000"/>
                </a:solidFill>
                <a:cs typeface="Courier New" panose="02070309020205020404" pitchFamily="49" charset="0"/>
              </a:rPr>
              <a:t>What</a:t>
            </a:r>
            <a:r>
              <a:rPr lang="hu-HU" altLang="hu-HU" dirty="0">
                <a:solidFill>
                  <a:srgbClr val="000000"/>
                </a:solidFill>
                <a:cs typeface="Courier New" panose="02070309020205020404" pitchFamily="49" charset="0"/>
              </a:rPr>
              <a:t> is </a:t>
            </a:r>
            <a:r>
              <a:rPr lang="hu-HU" altLang="hu-HU" dirty="0" err="1">
                <a:solidFill>
                  <a:srgbClr val="000000"/>
                </a:solidFill>
                <a:cs typeface="Courier New" panose="02070309020205020404" pitchFamily="49" charset="0"/>
              </a:rPr>
              <a:t>flattening</a:t>
            </a:r>
            <a:r>
              <a:rPr lang="hu-HU" altLang="hu-HU" dirty="0">
                <a:solidFill>
                  <a:srgbClr val="000000"/>
                </a:solidFill>
                <a:cs typeface="Courier New" panose="02070309020205020404" pitchFamily="49" charset="0"/>
              </a:rPr>
              <a:t>? </a:t>
            </a:r>
          </a:p>
          <a:p>
            <a:pPr marL="534988" lvl="0" indent="-442913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+mj-lt"/>
              <a:buAutoNum type="arabicPeriod"/>
            </a:pPr>
            <a:r>
              <a:rPr lang="hu-HU" altLang="hu-HU" dirty="0" err="1">
                <a:solidFill>
                  <a:srgbClr val="000000"/>
                </a:solidFill>
                <a:cs typeface="Courier New" panose="02070309020205020404" pitchFamily="49" charset="0"/>
              </a:rPr>
              <a:t>What</a:t>
            </a:r>
            <a:r>
              <a:rPr lang="hu-HU" altLang="hu-HU" dirty="0">
                <a:solidFill>
                  <a:srgbClr val="000000"/>
                </a:solidFill>
                <a:cs typeface="Courier New" panose="02070309020205020404" pitchFamily="49" charset="0"/>
              </a:rPr>
              <a:t> is a non-</a:t>
            </a:r>
            <a:r>
              <a:rPr lang="hu-HU" altLang="hu-HU" dirty="0" err="1">
                <a:solidFill>
                  <a:srgbClr val="000000"/>
                </a:solidFill>
                <a:cs typeface="Courier New" panose="02070309020205020404" pitchFamily="49" charset="0"/>
              </a:rPr>
              <a:t>linearity</a:t>
            </a:r>
            <a:r>
              <a:rPr lang="hu-HU" altLang="hu-HU" dirty="0">
                <a:solidFill>
                  <a:srgbClr val="000000"/>
                </a:solidFill>
                <a:cs typeface="Courier New" panose="02070309020205020404" pitchFamily="49" charset="0"/>
              </a:rPr>
              <a:t>?</a:t>
            </a:r>
          </a:p>
          <a:p>
            <a:pPr marL="534988" lvl="0" indent="-442913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+mj-lt"/>
              <a:buAutoNum type="arabicPeriod"/>
            </a:pPr>
            <a:r>
              <a:rPr lang="hu-HU" altLang="hu-HU" dirty="0" err="1" smtClean="0">
                <a:solidFill>
                  <a:srgbClr val="000000"/>
                </a:solidFill>
                <a:cs typeface="Courier New" panose="02070309020205020404" pitchFamily="49" charset="0"/>
              </a:rPr>
              <a:t>Can</a:t>
            </a:r>
            <a:r>
              <a:rPr lang="hu-HU" altLang="hu-HU" dirty="0" smtClean="0">
                <a:solidFill>
                  <a:srgbClr val="000000"/>
                </a:solidFill>
                <a:cs typeface="Courier New" panose="02070309020205020404" pitchFamily="49" charset="0"/>
              </a:rPr>
              <a:t> </a:t>
            </a:r>
            <a:r>
              <a:rPr lang="hu-HU" altLang="hu-HU" dirty="0" err="1" smtClean="0">
                <a:solidFill>
                  <a:srgbClr val="000000"/>
                </a:solidFill>
                <a:cs typeface="Courier New" panose="02070309020205020404" pitchFamily="49" charset="0"/>
              </a:rPr>
              <a:t>thresholding</a:t>
            </a:r>
            <a:r>
              <a:rPr lang="hu-HU" altLang="hu-HU" dirty="0" smtClean="0">
                <a:solidFill>
                  <a:srgbClr val="000000"/>
                </a:solidFill>
                <a:cs typeface="Courier New" panose="02070309020205020404" pitchFamily="49" charset="0"/>
              </a:rPr>
              <a:t> be </a:t>
            </a:r>
            <a:r>
              <a:rPr lang="hu-HU" altLang="hu-HU" dirty="0" err="1" smtClean="0">
                <a:solidFill>
                  <a:srgbClr val="000000"/>
                </a:solidFill>
                <a:cs typeface="Courier New" panose="02070309020205020404" pitchFamily="49" charset="0"/>
              </a:rPr>
              <a:t>seen</a:t>
            </a:r>
            <a:r>
              <a:rPr lang="hu-HU" altLang="hu-HU" dirty="0" smtClean="0">
                <a:solidFill>
                  <a:srgbClr val="000000"/>
                </a:solidFill>
                <a:cs typeface="Courier New" panose="02070309020205020404" pitchFamily="49" charset="0"/>
              </a:rPr>
              <a:t> </a:t>
            </a:r>
            <a:r>
              <a:rPr lang="hu-HU" altLang="hu-HU" dirty="0" err="1" smtClean="0">
                <a:solidFill>
                  <a:srgbClr val="000000"/>
                </a:solidFill>
                <a:cs typeface="Courier New" panose="02070309020205020404" pitchFamily="49" charset="0"/>
              </a:rPr>
              <a:t>as</a:t>
            </a:r>
            <a:r>
              <a:rPr lang="hu-HU" altLang="hu-HU" dirty="0" smtClean="0">
                <a:solidFill>
                  <a:srgbClr val="000000"/>
                </a:solidFill>
                <a:cs typeface="Courier New" panose="02070309020205020404" pitchFamily="49" charset="0"/>
              </a:rPr>
              <a:t> a non-</a:t>
            </a:r>
            <a:r>
              <a:rPr lang="hu-HU" altLang="hu-HU" dirty="0" err="1" smtClean="0">
                <a:solidFill>
                  <a:srgbClr val="000000"/>
                </a:solidFill>
                <a:cs typeface="Courier New" panose="02070309020205020404" pitchFamily="49" charset="0"/>
              </a:rPr>
              <a:t>linarity</a:t>
            </a:r>
            <a:r>
              <a:rPr lang="hu-HU" altLang="hu-HU" dirty="0" smtClean="0">
                <a:solidFill>
                  <a:srgbClr val="000000"/>
                </a:solidFill>
                <a:cs typeface="Courier New" panose="02070309020205020404" pitchFamily="49" charset="0"/>
              </a:rPr>
              <a:t>? </a:t>
            </a:r>
            <a:endParaRPr lang="hu-HU" altLang="hu-HU" dirty="0">
              <a:solidFill>
                <a:srgbClr val="000000"/>
              </a:solidFill>
              <a:cs typeface="Courier New" panose="02070309020205020404" pitchFamily="49" charset="0"/>
            </a:endParaRPr>
          </a:p>
          <a:p>
            <a:pPr marL="534988" lvl="0" indent="-442913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+mj-lt"/>
              <a:buAutoNum type="arabicPeriod"/>
            </a:pPr>
            <a:r>
              <a:rPr lang="hu-HU" altLang="hu-HU" dirty="0" err="1" smtClean="0">
                <a:solidFill>
                  <a:srgbClr val="000000"/>
                </a:solidFill>
                <a:cs typeface="Courier New" panose="02070309020205020404" pitchFamily="49" charset="0"/>
              </a:rPr>
              <a:t>What</a:t>
            </a:r>
            <a:r>
              <a:rPr lang="hu-HU" altLang="hu-HU" dirty="0" smtClean="0">
                <a:solidFill>
                  <a:srgbClr val="000000"/>
                </a:solidFill>
                <a:cs typeface="Courier New" panose="02070309020205020404" pitchFamily="49" charset="0"/>
              </a:rPr>
              <a:t> is a rectified unit? </a:t>
            </a:r>
            <a:endParaRPr lang="hu-HU" altLang="hu-HU" dirty="0">
              <a:solidFill>
                <a:srgbClr val="000000"/>
              </a:solidFill>
              <a:cs typeface="Courier New" panose="02070309020205020404" pitchFamily="49" charset="0"/>
            </a:endParaRPr>
          </a:p>
          <a:p>
            <a:pPr marL="534988" lvl="0" indent="-442913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+mj-lt"/>
              <a:buAutoNum type="arabicPeriod"/>
            </a:pPr>
            <a:r>
              <a:rPr lang="hu-HU" altLang="hu-HU" dirty="0" smtClean="0">
                <a:solidFill>
                  <a:srgbClr val="000000"/>
                </a:solidFill>
                <a:cs typeface="Courier New" panose="02070309020205020404" pitchFamily="49" charset="0"/>
              </a:rPr>
              <a:t>Tell </a:t>
            </a:r>
            <a:r>
              <a:rPr lang="hu-HU" altLang="hu-HU" dirty="0" err="1" smtClean="0">
                <a:solidFill>
                  <a:srgbClr val="000000"/>
                </a:solidFill>
                <a:cs typeface="Courier New" panose="02070309020205020404" pitchFamily="49" charset="0"/>
              </a:rPr>
              <a:t>examples</a:t>
            </a:r>
            <a:r>
              <a:rPr lang="hu-HU" altLang="hu-HU" dirty="0" smtClean="0">
                <a:solidFill>
                  <a:srgbClr val="000000"/>
                </a:solidFill>
                <a:cs typeface="Courier New" panose="02070309020205020404" pitchFamily="49" charset="0"/>
              </a:rPr>
              <a:t> </a:t>
            </a:r>
            <a:r>
              <a:rPr lang="hu-HU" altLang="hu-HU" dirty="0" err="1" smtClean="0">
                <a:solidFill>
                  <a:srgbClr val="000000"/>
                </a:solidFill>
                <a:cs typeface="Courier New" panose="02070309020205020404" pitchFamily="49" charset="0"/>
              </a:rPr>
              <a:t>for</a:t>
            </a:r>
            <a:r>
              <a:rPr lang="hu-HU" altLang="hu-HU" dirty="0" smtClean="0">
                <a:solidFill>
                  <a:srgbClr val="000000"/>
                </a:solidFill>
                <a:cs typeface="Courier New" panose="02070309020205020404" pitchFamily="49" charset="0"/>
              </a:rPr>
              <a:t> </a:t>
            </a:r>
            <a:r>
              <a:rPr lang="hu-HU" altLang="hu-HU" dirty="0" err="1" smtClean="0">
                <a:solidFill>
                  <a:srgbClr val="000000"/>
                </a:solidFill>
                <a:cs typeface="Courier New" panose="02070309020205020404" pitchFamily="49" charset="0"/>
              </a:rPr>
              <a:t>cases</a:t>
            </a:r>
            <a:r>
              <a:rPr lang="hu-HU" altLang="hu-HU" dirty="0" smtClean="0">
                <a:solidFill>
                  <a:srgbClr val="000000"/>
                </a:solidFill>
                <a:cs typeface="Courier New" panose="02070309020205020404" pitchFamily="49" charset="0"/>
              </a:rPr>
              <a:t> </a:t>
            </a:r>
            <a:r>
              <a:rPr lang="hu-HU" altLang="hu-HU" dirty="0" err="1" smtClean="0">
                <a:solidFill>
                  <a:srgbClr val="000000"/>
                </a:solidFill>
                <a:cs typeface="Courier New" panose="02070309020205020404" pitchFamily="49" charset="0"/>
              </a:rPr>
              <a:t>that</a:t>
            </a:r>
            <a:r>
              <a:rPr lang="hu-HU" altLang="hu-HU" dirty="0" smtClean="0">
                <a:solidFill>
                  <a:srgbClr val="000000"/>
                </a:solidFill>
                <a:cs typeface="Courier New" panose="02070309020205020404" pitchFamily="49" charset="0"/>
              </a:rPr>
              <a:t> </a:t>
            </a:r>
            <a:r>
              <a:rPr lang="hu-HU" altLang="hu-HU" dirty="0" err="1" smtClean="0">
                <a:solidFill>
                  <a:srgbClr val="000000"/>
                </a:solidFill>
                <a:cs typeface="Courier New" panose="02070309020205020404" pitchFamily="49" charset="0"/>
              </a:rPr>
              <a:t>may</a:t>
            </a:r>
            <a:r>
              <a:rPr lang="hu-HU" altLang="hu-HU" dirty="0" smtClean="0">
                <a:solidFill>
                  <a:srgbClr val="000000"/>
                </a:solidFill>
                <a:cs typeface="Courier New" panose="02070309020205020404" pitchFamily="49" charset="0"/>
              </a:rPr>
              <a:t> </a:t>
            </a:r>
            <a:r>
              <a:rPr lang="hu-HU" altLang="hu-HU" dirty="0" err="1" smtClean="0">
                <a:solidFill>
                  <a:srgbClr val="000000"/>
                </a:solidFill>
                <a:cs typeface="Courier New" panose="02070309020205020404" pitchFamily="49" charset="0"/>
              </a:rPr>
              <a:t>involve</a:t>
            </a:r>
            <a:r>
              <a:rPr lang="hu-HU" altLang="hu-HU" dirty="0" smtClean="0">
                <a:solidFill>
                  <a:srgbClr val="000000"/>
                </a:solidFill>
                <a:cs typeface="Courier New" panose="02070309020205020404" pitchFamily="49" charset="0"/>
              </a:rPr>
              <a:t> 1</a:t>
            </a:r>
            <a:r>
              <a:rPr lang="hu-HU" altLang="hu-HU" dirty="0">
                <a:solidFill>
                  <a:srgbClr val="000000"/>
                </a:solidFill>
                <a:cs typeface="Courier New" panose="02070309020205020404" pitchFamily="49" charset="0"/>
              </a:rPr>
              <a:t>, 2, 3, </a:t>
            </a:r>
            <a:r>
              <a:rPr lang="hu-HU" altLang="hu-HU" dirty="0" smtClean="0">
                <a:solidFill>
                  <a:srgbClr val="000000"/>
                </a:solidFill>
                <a:cs typeface="Courier New" panose="02070309020205020404" pitchFamily="49" charset="0"/>
              </a:rPr>
              <a:t>and 4 </a:t>
            </a:r>
            <a:r>
              <a:rPr lang="hu-HU" altLang="hu-HU" dirty="0" err="1" smtClean="0">
                <a:solidFill>
                  <a:srgbClr val="000000"/>
                </a:solidFill>
                <a:cs typeface="Courier New" panose="02070309020205020404" pitchFamily="49" charset="0"/>
              </a:rPr>
              <a:t>dimensional</a:t>
            </a:r>
            <a:r>
              <a:rPr lang="hu-HU" altLang="hu-HU" dirty="0" smtClean="0">
                <a:solidFill>
                  <a:srgbClr val="000000"/>
                </a:solidFill>
                <a:cs typeface="Courier New" panose="02070309020205020404" pitchFamily="49" charset="0"/>
              </a:rPr>
              <a:t> </a:t>
            </a:r>
            <a:r>
              <a:rPr lang="hu-HU" altLang="hu-HU" dirty="0" err="1" smtClean="0">
                <a:solidFill>
                  <a:srgbClr val="000000"/>
                </a:solidFill>
                <a:cs typeface="Courier New" panose="02070309020205020404" pitchFamily="49" charset="0"/>
              </a:rPr>
              <a:t>convolutions</a:t>
            </a:r>
            <a:r>
              <a:rPr lang="hu-HU" altLang="hu-HU" dirty="0" smtClean="0">
                <a:solidFill>
                  <a:srgbClr val="000000"/>
                </a:solidFill>
                <a:cs typeface="Courier New" panose="02070309020205020404" pitchFamily="49" charset="0"/>
              </a:rPr>
              <a:t>! </a:t>
            </a:r>
            <a:endParaRPr lang="hu-HU" altLang="hu-HU" dirty="0">
              <a:solidFill>
                <a:srgbClr val="000000"/>
              </a:solidFill>
              <a:cs typeface="Courier New" panose="02070309020205020404" pitchFamily="49" charset="0"/>
            </a:endParaRPr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584080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4B5C3F2-B475-4391-8EE1-D3D39ABBE66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hu-HU" dirty="0" err="1"/>
              <a:t>What</a:t>
            </a:r>
            <a:r>
              <a:rPr lang="hu-HU" dirty="0"/>
              <a:t> is </a:t>
            </a:r>
            <a:r>
              <a:rPr lang="hu-HU" dirty="0" err="1"/>
              <a:t>on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image?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A7ABF2-8F4C-4065-A48E-62ECAE93519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hu-HU" dirty="0" err="1"/>
              <a:t>Template</a:t>
            </a:r>
            <a:r>
              <a:rPr lang="hu-HU" dirty="0"/>
              <a:t> </a:t>
            </a:r>
            <a:r>
              <a:rPr lang="hu-HU" dirty="0" err="1"/>
              <a:t>matching</a:t>
            </a:r>
            <a:r>
              <a:rPr lang="hu-HU" dirty="0"/>
              <a:t>...</a:t>
            </a:r>
          </a:p>
          <a:p>
            <a:endParaRPr lang="hu-HU" dirty="0"/>
          </a:p>
          <a:p>
            <a:endParaRPr lang="hu-HU" sz="300" dirty="0"/>
          </a:p>
          <a:p>
            <a:endParaRPr lang="hu-HU" dirty="0"/>
          </a:p>
          <a:p>
            <a:endParaRPr lang="hu-HU" dirty="0"/>
          </a:p>
          <a:p>
            <a:endParaRPr lang="hu-HU" dirty="0"/>
          </a:p>
          <a:p>
            <a:endParaRPr lang="hu-HU" dirty="0"/>
          </a:p>
          <a:p>
            <a:endParaRPr lang="hu-HU" dirty="0"/>
          </a:p>
          <a:p>
            <a:endParaRPr lang="hu-HU" dirty="0"/>
          </a:p>
          <a:p>
            <a:endParaRPr lang="hu-HU" dirty="0"/>
          </a:p>
          <a:p>
            <a:endParaRPr lang="hu-HU" dirty="0"/>
          </a:p>
          <a:p>
            <a:endParaRPr lang="hu-HU" dirty="0"/>
          </a:p>
          <a:p>
            <a:pPr indent="0">
              <a:buNone/>
            </a:pPr>
            <a:r>
              <a:rPr lang="hu-HU" dirty="0" err="1"/>
              <a:t>Would</a:t>
            </a:r>
            <a:r>
              <a:rPr lang="hu-HU" dirty="0"/>
              <a:t> </a:t>
            </a:r>
            <a:r>
              <a:rPr lang="hu-HU" dirty="0" err="1"/>
              <a:t>you</a:t>
            </a:r>
            <a:r>
              <a:rPr lang="hu-HU" dirty="0"/>
              <a:t> like </a:t>
            </a:r>
            <a:r>
              <a:rPr lang="hu-HU" dirty="0" err="1"/>
              <a:t>to</a:t>
            </a:r>
            <a:r>
              <a:rPr lang="hu-HU" dirty="0"/>
              <a:t> </a:t>
            </a:r>
            <a:r>
              <a:rPr lang="hu-HU" dirty="0" err="1"/>
              <a:t>search</a:t>
            </a:r>
            <a:r>
              <a:rPr lang="hu-HU" dirty="0"/>
              <a:t> </a:t>
            </a:r>
            <a:r>
              <a:rPr lang="hu-HU" dirty="0" err="1"/>
              <a:t>for</a:t>
            </a:r>
            <a:r>
              <a:rPr lang="hu-HU" dirty="0"/>
              <a:t> </a:t>
            </a:r>
            <a:r>
              <a:rPr lang="hu-HU" dirty="0" err="1"/>
              <a:t>all</a:t>
            </a:r>
            <a:r>
              <a:rPr lang="hu-HU" dirty="0"/>
              <a:t> </a:t>
            </a:r>
            <a:r>
              <a:rPr lang="hu-HU" dirty="0" err="1"/>
              <a:t>possible</a:t>
            </a:r>
            <a:r>
              <a:rPr lang="hu-HU" dirty="0"/>
              <a:t> objects?</a:t>
            </a:r>
          </a:p>
          <a:p>
            <a:pPr indent="0">
              <a:buNone/>
            </a:pPr>
            <a:r>
              <a:rPr lang="hu-HU" dirty="0" err="1"/>
              <a:t>Can</a:t>
            </a:r>
            <a:r>
              <a:rPr lang="hu-HU" dirty="0"/>
              <a:t> </a:t>
            </a:r>
            <a:r>
              <a:rPr lang="hu-HU" dirty="0" err="1"/>
              <a:t>you</a:t>
            </a:r>
            <a:r>
              <a:rPr lang="hu-HU" dirty="0"/>
              <a:t>?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A533840-81F7-4BE6-9609-9C2D8B7904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97187"/>
            <a:ext cx="9144000" cy="3348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F2AF719-51E3-44C4-BB52-25C42409F258}"/>
              </a:ext>
            </a:extLst>
          </p:cNvPr>
          <p:cNvSpPr/>
          <p:nvPr/>
        </p:nvSpPr>
        <p:spPr>
          <a:xfrm>
            <a:off x="0" y="4977507"/>
            <a:ext cx="9144000" cy="4320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hu-HU" dirty="0">
                <a:solidFill>
                  <a:srgbClr val="C00000"/>
                </a:solidFill>
              </a:rPr>
              <a:t>	</a:t>
            </a:r>
            <a:r>
              <a:rPr lang="hu-HU" dirty="0" err="1">
                <a:solidFill>
                  <a:srgbClr val="C00000"/>
                </a:solidFill>
              </a:rPr>
              <a:t>Source</a:t>
            </a:r>
            <a:r>
              <a:rPr lang="hu-HU" dirty="0">
                <a:solidFill>
                  <a:srgbClr val="C00000"/>
                </a:solidFill>
              </a:rPr>
              <a:t> Image					Target Image</a:t>
            </a:r>
          </a:p>
        </p:txBody>
      </p:sp>
    </p:spTree>
    <p:extLst>
      <p:ext uri="{BB962C8B-B14F-4D97-AF65-F5344CB8AC3E}">
        <p14:creationId xmlns:p14="http://schemas.microsoft.com/office/powerpoint/2010/main" val="1986983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4B5C3F2-B475-4391-8EE1-D3D39ABBE66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hu-HU" dirty="0" err="1"/>
              <a:t>Template</a:t>
            </a:r>
            <a:r>
              <a:rPr lang="hu-HU" dirty="0"/>
              <a:t> </a:t>
            </a:r>
            <a:r>
              <a:rPr lang="hu-HU" dirty="0" err="1"/>
              <a:t>matching</a:t>
            </a:r>
            <a:endParaRPr lang="hu-HU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F2AF719-51E3-44C4-BB52-25C42409F258}"/>
              </a:ext>
            </a:extLst>
          </p:cNvPr>
          <p:cNvSpPr/>
          <p:nvPr/>
        </p:nvSpPr>
        <p:spPr>
          <a:xfrm>
            <a:off x="0" y="4977507"/>
            <a:ext cx="9144000" cy="4320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hu-HU" dirty="0">
                <a:solidFill>
                  <a:srgbClr val="C00000"/>
                </a:solidFill>
              </a:rPr>
              <a:t>	</a:t>
            </a:r>
            <a:r>
              <a:rPr lang="hu-HU" dirty="0" err="1">
                <a:solidFill>
                  <a:srgbClr val="C00000"/>
                </a:solidFill>
              </a:rPr>
              <a:t>Source</a:t>
            </a:r>
            <a:r>
              <a:rPr lang="hu-HU" dirty="0">
                <a:solidFill>
                  <a:srgbClr val="C00000"/>
                </a:solidFill>
              </a:rPr>
              <a:t> Image					Target Image</a:t>
            </a:r>
          </a:p>
        </p:txBody>
      </p:sp>
      <p:pic>
        <p:nvPicPr>
          <p:cNvPr id="2050" name="Picture 2" descr="template matching opencv">
            <a:extLst>
              <a:ext uri="{FF2B5EF4-FFF2-40B4-BE49-F238E27FC236}">
                <a16:creationId xmlns:a16="http://schemas.microsoft.com/office/drawing/2014/main" id="{13F5CF4E-AD52-458C-BC5D-B9845961D0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060848"/>
            <a:ext cx="7640447" cy="4658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0BADD40-9680-41E4-993B-595EDF40BF3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indent="0">
              <a:buNone/>
            </a:pPr>
            <a:r>
              <a:rPr lang="hu-HU" dirty="0" err="1"/>
              <a:t>Every</a:t>
            </a:r>
            <a:r>
              <a:rPr lang="hu-HU" dirty="0"/>
              <a:t> </a:t>
            </a:r>
            <a:r>
              <a:rPr lang="hu-HU" dirty="0" err="1"/>
              <a:t>object</a:t>
            </a:r>
            <a:r>
              <a:rPr lang="hu-HU" dirty="0"/>
              <a:t> is </a:t>
            </a:r>
            <a:r>
              <a:rPr lang="hu-HU" dirty="0" err="1"/>
              <a:t>to</a:t>
            </a:r>
            <a:r>
              <a:rPr lang="hu-HU" dirty="0"/>
              <a:t> be </a:t>
            </a:r>
            <a:r>
              <a:rPr lang="hu-HU" dirty="0" err="1"/>
              <a:t>searched</a:t>
            </a:r>
            <a:r>
              <a:rPr lang="hu-HU" dirty="0"/>
              <a:t> </a:t>
            </a:r>
            <a:r>
              <a:rPr lang="hu-HU" dirty="0" err="1"/>
              <a:t>everywhere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134052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Template Matching">
            <a:extLst>
              <a:ext uri="{FF2B5EF4-FFF2-40B4-BE49-F238E27FC236}">
                <a16:creationId xmlns:a16="http://schemas.microsoft.com/office/drawing/2014/main" id="{52ABBF62-9535-4A45-ADEF-CEFE107199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1467073" y="2326776"/>
            <a:ext cx="6057255" cy="4092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2B21510-EE91-4F82-9293-4F69878AEC2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hu-HU" dirty="0" err="1"/>
              <a:t>Template</a:t>
            </a:r>
            <a:r>
              <a:rPr lang="hu-HU" dirty="0"/>
              <a:t> </a:t>
            </a:r>
            <a:r>
              <a:rPr lang="hu-HU" dirty="0" err="1"/>
              <a:t>matching</a:t>
            </a:r>
            <a:endParaRPr lang="hu-HU" dirty="0"/>
          </a:p>
          <a:p>
            <a:endParaRPr lang="hu-H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3911B7-67AE-4FD5-8855-699391CA8DF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hu-HU" dirty="0" err="1"/>
              <a:t>Easy</a:t>
            </a:r>
            <a:r>
              <a:rPr lang="hu-HU" dirty="0"/>
              <a:t> </a:t>
            </a:r>
            <a:r>
              <a:rPr lang="hu-HU" dirty="0" err="1"/>
              <a:t>to</a:t>
            </a:r>
            <a:r>
              <a:rPr lang="hu-HU" dirty="0"/>
              <a:t> </a:t>
            </a:r>
            <a:r>
              <a:rPr lang="hu-HU" dirty="0" err="1"/>
              <a:t>make</a:t>
            </a:r>
            <a:r>
              <a:rPr lang="hu-HU" dirty="0"/>
              <a:t> a </a:t>
            </a:r>
            <a:r>
              <a:rPr lang="hu-HU" dirty="0" err="1"/>
              <a:t>mistake</a:t>
            </a:r>
            <a:endParaRPr lang="hu-HU" dirty="0"/>
          </a:p>
          <a:p>
            <a:r>
              <a:rPr lang="hu-HU" dirty="0" err="1"/>
              <a:t>BUT</a:t>
            </a:r>
            <a:r>
              <a:rPr lang="hu-HU" dirty="0"/>
              <a:t>: </a:t>
            </a:r>
            <a:r>
              <a:rPr lang="hu-HU" dirty="0" err="1"/>
              <a:t>it</a:t>
            </a:r>
            <a:r>
              <a:rPr lang="hu-HU" dirty="0"/>
              <a:t> is a </a:t>
            </a:r>
            <a:r>
              <a:rPr lang="hu-HU" dirty="0" err="1"/>
              <a:t>fast</a:t>
            </a:r>
            <a:r>
              <a:rPr lang="hu-HU" dirty="0"/>
              <a:t> </a:t>
            </a:r>
            <a:r>
              <a:rPr lang="hu-HU" dirty="0" err="1"/>
              <a:t>method</a:t>
            </a:r>
            <a:endParaRPr lang="hu-HU" dirty="0"/>
          </a:p>
          <a:p>
            <a:r>
              <a:rPr lang="hu-HU" dirty="0" err="1"/>
              <a:t>It</a:t>
            </a:r>
            <a:r>
              <a:rPr lang="hu-HU" dirty="0"/>
              <a:t> has </a:t>
            </a:r>
            <a:r>
              <a:rPr lang="hu-HU" dirty="0" err="1"/>
              <a:t>become</a:t>
            </a:r>
            <a:r>
              <a:rPr lang="hu-HU" dirty="0"/>
              <a:t> </a:t>
            </a:r>
            <a:r>
              <a:rPr lang="hu-HU" dirty="0" err="1"/>
              <a:t>faster</a:t>
            </a:r>
            <a:r>
              <a:rPr lang="hu-HU" dirty="0"/>
              <a:t> </a:t>
            </a:r>
            <a:r>
              <a:rPr lang="hu-HU" dirty="0" err="1"/>
              <a:t>with</a:t>
            </a:r>
            <a:r>
              <a:rPr lang="hu-HU" dirty="0"/>
              <a:t> </a:t>
            </a:r>
            <a:r>
              <a:rPr lang="hu-HU" dirty="0" err="1"/>
              <a:t>GPUs</a:t>
            </a:r>
            <a:endParaRPr lang="hu-HU" dirty="0"/>
          </a:p>
          <a:p>
            <a:r>
              <a:rPr lang="hu-HU" dirty="0" err="1"/>
              <a:t>Incorrect</a:t>
            </a:r>
            <a:r>
              <a:rPr lang="hu-HU" dirty="0"/>
              <a:t> </a:t>
            </a:r>
            <a:r>
              <a:rPr lang="hu-HU" dirty="0" err="1"/>
              <a:t>options</a:t>
            </a:r>
            <a:r>
              <a:rPr lang="hu-HU" dirty="0"/>
              <a:t> </a:t>
            </a:r>
            <a:r>
              <a:rPr lang="hu-HU" dirty="0" err="1"/>
              <a:t>can</a:t>
            </a:r>
            <a:r>
              <a:rPr lang="hu-HU" dirty="0"/>
              <a:t> be </a:t>
            </a:r>
            <a:r>
              <a:rPr lang="hu-HU" dirty="0" err="1"/>
              <a:t>avoided</a:t>
            </a:r>
            <a:r>
              <a:rPr lang="hu-HU" dirty="0"/>
              <a:t> </a:t>
            </a:r>
            <a:r>
              <a:rPr lang="hu-HU" dirty="0" err="1"/>
              <a:t>by</a:t>
            </a:r>
            <a:r>
              <a:rPr lang="hu-HU" dirty="0"/>
              <a:t> </a:t>
            </a:r>
            <a:r>
              <a:rPr lang="hu-HU" dirty="0" err="1"/>
              <a:t>DNNs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426680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535650D-7001-4A20-9B6F-7B12D884EFC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89E1F3-9DBF-4CFE-AEC2-9B8347B0DAE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8BFE79-54A5-4192-BEEC-F8A9F5A49D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713" y="0"/>
            <a:ext cx="88445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453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273EAE-DCFC-4364-9AC2-5AE1DC042E9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4AD824-56FA-4908-9B2E-2A393D32E42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0BE073-C5F6-4D2D-8A46-2F500EB7B2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840" y="0"/>
            <a:ext cx="88903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755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hite Cover">
  <a:themeElements>
    <a:clrScheme name="EIT Colour Palette">
      <a:dk1>
        <a:srgbClr val="333333"/>
      </a:dk1>
      <a:lt1>
        <a:srgbClr val="FFFFFF"/>
      </a:lt1>
      <a:dk2>
        <a:srgbClr val="034EA2"/>
      </a:dk2>
      <a:lt2>
        <a:srgbClr val="6BB745"/>
      </a:lt2>
      <a:accent1>
        <a:srgbClr val="73C4EE"/>
      </a:accent1>
      <a:accent2>
        <a:srgbClr val="630F7A"/>
      </a:accent2>
      <a:accent3>
        <a:srgbClr val="E74394"/>
      </a:accent3>
      <a:accent4>
        <a:srgbClr val="152D79"/>
      </a:accent4>
      <a:accent5>
        <a:srgbClr val="FDCD15"/>
      </a:accent5>
      <a:accent6>
        <a:srgbClr val="00AFAA"/>
      </a:accent6>
      <a:hlink>
        <a:srgbClr val="333333"/>
      </a:hlink>
      <a:folHlink>
        <a:srgbClr val="333333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15726</TotalTime>
  <Words>611</Words>
  <Application>Microsoft Office PowerPoint</Application>
  <PresentationFormat>Diavetítés a képernyőre (4:3 oldalarány)</PresentationFormat>
  <Paragraphs>184</Paragraphs>
  <Slides>45</Slides>
  <Notes>0</Notes>
  <HiddenSlides>0</HiddenSlides>
  <MMClips>2</MMClips>
  <ScaleCrop>false</ScaleCrop>
  <HeadingPairs>
    <vt:vector size="6" baseType="variant">
      <vt:variant>
        <vt:lpstr>Használt betűtípusok</vt:lpstr>
      </vt:variant>
      <vt:variant>
        <vt:i4>10</vt:i4>
      </vt:variant>
      <vt:variant>
        <vt:lpstr>Téma</vt:lpstr>
      </vt:variant>
      <vt:variant>
        <vt:i4>1</vt:i4>
      </vt:variant>
      <vt:variant>
        <vt:lpstr>Diacímek</vt:lpstr>
      </vt:variant>
      <vt:variant>
        <vt:i4>45</vt:i4>
      </vt:variant>
    </vt:vector>
  </HeadingPairs>
  <TitlesOfParts>
    <vt:vector size="56" baseType="lpstr">
      <vt:lpstr>Arial</vt:lpstr>
      <vt:lpstr>Calibri</vt:lpstr>
      <vt:lpstr>Cambria</vt:lpstr>
      <vt:lpstr>Cambria Math</vt:lpstr>
      <vt:lpstr>Courier New</vt:lpstr>
      <vt:lpstr>Symbol</vt:lpstr>
      <vt:lpstr>Times New Roman</vt:lpstr>
      <vt:lpstr>Titillium</vt:lpstr>
      <vt:lpstr>Titillium Lt</vt:lpstr>
      <vt:lpstr>Wingdings</vt:lpstr>
      <vt:lpstr>White Cover</vt:lpstr>
      <vt:lpstr>Lecture 5 Introduction to Machine Learning  Image and Video Processing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What if we give up to design filters?  Instead, we try to train the filters ”to do the job”.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Note:  Since we have learned a 3D model of the world, it is easy to create illusions</vt:lpstr>
      <vt:lpstr>PowerPoint-bemutató</vt:lpstr>
      <vt:lpstr>PowerPoint-bemutató</vt:lpstr>
      <vt:lpstr>PowerPoint-bemutató</vt:lpstr>
      <vt:lpstr>Homeworks</vt:lpstr>
      <vt:lpstr>PowerPoint-bemutató</vt:lpstr>
    </vt:vector>
  </TitlesOfParts>
  <Company>Ecorys UK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András Lőrincz</dc:creator>
  <cp:lastModifiedBy>Petrosz</cp:lastModifiedBy>
  <cp:revision>761</cp:revision>
  <dcterms:created xsi:type="dcterms:W3CDTF">2014-10-20T08:54:53Z</dcterms:created>
  <dcterms:modified xsi:type="dcterms:W3CDTF">2020-10-18T14:59:40Z</dcterms:modified>
</cp:coreProperties>
</file>